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61" r:id="rId4"/>
    <p:sldId id="276" r:id="rId5"/>
    <p:sldId id="262" r:id="rId6"/>
    <p:sldId id="277" r:id="rId7"/>
    <p:sldId id="274" r:id="rId8"/>
    <p:sldId id="278" r:id="rId9"/>
    <p:sldId id="275" r:id="rId10"/>
    <p:sldId id="279" r:id="rId11"/>
    <p:sldId id="273" r:id="rId12"/>
    <p:sldId id="270" r:id="rId13"/>
  </p:sldIdLst>
  <p:sldSz cx="17478375" cy="9753600"/>
  <p:notesSz cx="6858000" cy="9144000"/>
  <p:custDataLst>
    <p:tags r:id="rId1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80" autoAdjust="0"/>
    <p:restoredTop sz="94660"/>
  </p:normalViewPr>
  <p:slideViewPr>
    <p:cSldViewPr snapToGrid="0">
      <p:cViewPr varScale="1">
        <p:scale>
          <a:sx n="69" d="100"/>
          <a:sy n="69" d="100"/>
        </p:scale>
        <p:origin x="96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55473" y="9040142"/>
            <a:ext cx="3058875" cy="519289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8/22/2026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479067" y="9040142"/>
            <a:ext cx="4151330" cy="519289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9395116" y="9040142"/>
            <a:ext cx="3058875" cy="519289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015818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13" Type="http://schemas.openxmlformats.org/officeDocument/2006/relationships/image" Target="../media/image7.png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image" Target="../media/image6.jpe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image" Target="../media/image5.png"/><Relationship Id="rId5" Type="http://schemas.openxmlformats.org/officeDocument/2006/relationships/tags" Target="../tags/tag6.xml"/><Relationship Id="rId10" Type="http://schemas.openxmlformats.org/officeDocument/2006/relationships/image" Target="../media/image4.png"/><Relationship Id="rId4" Type="http://schemas.openxmlformats.org/officeDocument/2006/relationships/tags" Target="../tags/tag5.xml"/><Relationship Id="rId9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7478375" cy="9753600"/>
          </a:xfrm>
          <a:prstGeom prst="rect">
            <a:avLst/>
          </a:prstGeom>
        </p:spPr>
      </p:pic>
      <p:sp>
        <p:nvSpPr>
          <p:cNvPr id="10" name="textbox 10"/>
          <p:cNvSpPr/>
          <p:nvPr/>
        </p:nvSpPr>
        <p:spPr>
          <a:xfrm>
            <a:off x="1885950" y="4648200"/>
            <a:ext cx="13773150" cy="113347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/>
            <a:r>
              <a:rPr sz="8500" kern="0" spc="0" dirty="0">
                <a:solidFill>
                  <a:srgbClr val="002A50">
                    <a:alpha val="100000"/>
                  </a:srgbClr>
                </a:solidFill>
                <a:latin typeface="Arial Black" panose="020B0A04020102020204"/>
                <a:ea typeface="Arial Black" panose="020B0A04020102020204"/>
                <a:cs typeface="Arial Black" panose="020B0A04020102020204"/>
              </a:rPr>
              <a:t>AUV Product Portfolio</a:t>
            </a:r>
            <a:endParaRPr sz="8500" dirty="0"/>
          </a:p>
        </p:txBody>
      </p:sp>
      <p:sp>
        <p:nvSpPr>
          <p:cNvPr id="12" name="textbox 12"/>
          <p:cNvSpPr/>
          <p:nvPr/>
        </p:nvSpPr>
        <p:spPr>
          <a:xfrm>
            <a:off x="1857375" y="6000750"/>
            <a:ext cx="13763625" cy="46672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/>
            <a:r>
              <a:rPr sz="3400" kern="0" spc="0" dirty="0">
                <a:solidFill>
                  <a:srgbClr val="1A2C3C">
                    <a:alpha val="100000"/>
                  </a:srgbClr>
                </a:solidFill>
                <a:latin typeface="华文细黑" panose="02010600040101010101" charset="-122"/>
                <a:ea typeface="华文细黑" panose="02010600040101010101" charset="-122"/>
                <a:cs typeface="华文细黑" panose="02010600040101010101" charset="-122"/>
              </a:rPr>
              <a:t>Manufactured by Subsea Sales and Engineering Pte Ltd</a:t>
            </a:r>
            <a:endParaRPr sz="3400" dirty="0"/>
          </a:p>
        </p:txBody>
      </p:sp>
      <p:pic>
        <p:nvPicPr>
          <p:cNvPr id="16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16300" y="9467850"/>
            <a:ext cx="1238250" cy="17145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6657975" y="2828925"/>
            <a:ext cx="4124325" cy="1085850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sz="4800" b="1">
                <a:solidFill>
                  <a:srgbClr val="133C70"/>
                </a:solidFill>
                <a:latin typeface="Arial Black"/>
              </a:rPr>
              <a:t>SSAEPL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0"/>
            <a:ext cx="17478375" cy="9753600"/>
          </a:xfrm>
          <a:prstGeom prst="rect">
            <a:avLst/>
          </a:prstGeom>
        </p:spPr>
      </p:pic>
      <p:sp>
        <p:nvSpPr>
          <p:cNvPr id="22" name="textbox 22"/>
          <p:cNvSpPr/>
          <p:nvPr/>
        </p:nvSpPr>
        <p:spPr>
          <a:xfrm>
            <a:off x="857250" y="857250"/>
            <a:ext cx="5334000" cy="146685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/>
            <a:r>
              <a:rPr sz="5500" b="1" kern="0" spc="0" dirty="0">
                <a:solidFill>
                  <a:srgbClr val="011736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Mission-Ready</a:t>
            </a:r>
            <a:endParaRPr sz="5500" dirty="0"/>
          </a:p>
          <a:p>
            <a:pPr algn="l" rtl="0" eaLnBrk="0"/>
            <a:r>
              <a:rPr sz="5500" b="1" kern="0" spc="0" dirty="0">
                <a:solidFill>
                  <a:srgbClr val="011736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Six Domains</a:t>
            </a:r>
            <a:endParaRPr sz="5500" dirty="0"/>
          </a:p>
        </p:txBody>
      </p:sp>
      <p:sp>
        <p:nvSpPr>
          <p:cNvPr id="24" name="textbox 24"/>
          <p:cNvSpPr/>
          <p:nvPr/>
        </p:nvSpPr>
        <p:spPr>
          <a:xfrm>
            <a:off x="847725" y="2552700"/>
            <a:ext cx="5248275" cy="106680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/>
            <a:r>
              <a:rPr sz="2100" kern="0" spc="0" dirty="0">
                <a:solidFill>
                  <a:srgbClr val="2C3637">
                    <a:alpha val="100000"/>
                  </a:srgbClr>
                </a:solidFill>
                <a:latin typeface="Roboto"/>
                <a:ea typeface="Roboto"/>
                <a:cs typeface="Roboto"/>
              </a:rPr>
              <a:t>SSAEPL delivers autonomous solutions</a:t>
            </a:r>
            <a:endParaRPr sz="2100" dirty="0"/>
          </a:p>
          <a:p>
            <a:pPr algn="l" rtl="0" eaLnBrk="0">
              <a:spcBef>
                <a:spcPts val="525"/>
              </a:spcBef>
            </a:pPr>
            <a:r>
              <a:rPr sz="2100" kern="0" spc="0" dirty="0">
                <a:solidFill>
                  <a:srgbClr val="2C3637">
                    <a:alpha val="100000"/>
                  </a:srgbClr>
                </a:solidFill>
                <a:latin typeface="Roboto"/>
                <a:ea typeface="Roboto"/>
                <a:cs typeface="Roboto"/>
              </a:rPr>
              <a:t>for subsea survey, marine engineering,</a:t>
            </a:r>
            <a:endParaRPr sz="2100" dirty="0"/>
          </a:p>
          <a:p>
            <a:pPr algn="l" rtl="0" eaLnBrk="0">
              <a:spcBef>
                <a:spcPts val="525"/>
              </a:spcBef>
            </a:pPr>
            <a:r>
              <a:rPr sz="2100" kern="0" spc="0" dirty="0">
                <a:solidFill>
                  <a:srgbClr val="2C3637">
                    <a:alpha val="100000"/>
                  </a:srgbClr>
                </a:solidFill>
                <a:latin typeface="Roboto"/>
                <a:ea typeface="Roboto"/>
                <a:cs typeface="Roboto"/>
              </a:rPr>
              <a:t>environmental monitoring, security</a:t>
            </a:r>
          </a:p>
          <a:p>
            <a:pPr algn="l" rtl="0" eaLnBrk="0">
              <a:spcBef>
                <a:spcPts val="525"/>
              </a:spcBef>
            </a:pPr>
            <a:r>
              <a:rPr lang="en-US" sz="2100" kern="0" spc="0" dirty="0">
                <a:solidFill>
                  <a:srgbClr val="2C3637">
                    <a:alpha val="100000"/>
                  </a:srgbClr>
                </a:solidFill>
                <a:latin typeface="Roboto"/>
                <a:ea typeface="Roboto"/>
                <a:cs typeface="Roboto"/>
              </a:rPr>
              <a:t>and offshore operations.</a:t>
            </a:r>
            <a:endParaRPr sz="2100" dirty="0"/>
          </a:p>
        </p:txBody>
      </p:sp>
      <p:pic>
        <p:nvPicPr>
          <p:cNvPr id="28" name="picture 2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743700" y="628650"/>
            <a:ext cx="9810750" cy="8477250"/>
          </a:xfrm>
          <a:prstGeom prst="rect">
            <a:avLst/>
          </a:prstGeom>
        </p:spPr>
      </p:pic>
      <p:sp>
        <p:nvSpPr>
          <p:cNvPr id="30" name="textbox 30"/>
          <p:cNvSpPr/>
          <p:nvPr/>
        </p:nvSpPr>
        <p:spPr>
          <a:xfrm>
            <a:off x="11410950" y="1390650"/>
            <a:ext cx="676275" cy="30480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/>
            <a:r>
              <a:rPr sz="2600" kern="0" spc="0" dirty="0">
                <a:solidFill>
                  <a:srgbClr val="222A3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000</a:t>
            </a:r>
            <a:endParaRPr sz="2600" dirty="0"/>
          </a:p>
        </p:txBody>
      </p:sp>
      <p:sp>
        <p:nvSpPr>
          <p:cNvPr id="32" name="textbox 32"/>
          <p:cNvSpPr/>
          <p:nvPr/>
        </p:nvSpPr>
        <p:spPr>
          <a:xfrm>
            <a:off x="11010900" y="1952625"/>
            <a:ext cx="1257300" cy="37147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/>
            <a:r>
              <a:rPr sz="2100" kern="0" spc="0" dirty="0">
                <a:solidFill>
                  <a:srgbClr val="2F3F4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Scientific</a:t>
            </a:r>
            <a:endParaRPr sz="2100" dirty="0"/>
          </a:p>
        </p:txBody>
      </p:sp>
      <p:sp>
        <p:nvSpPr>
          <p:cNvPr id="34" name="textbox 34"/>
          <p:cNvSpPr/>
          <p:nvPr/>
        </p:nvSpPr>
        <p:spPr>
          <a:xfrm>
            <a:off x="11029950" y="2286000"/>
            <a:ext cx="1219200" cy="30480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/>
            <a:r>
              <a:rPr sz="2100" kern="0" spc="0" dirty="0">
                <a:solidFill>
                  <a:srgbClr val="222A35">
                    <a:alpha val="100000"/>
                  </a:srgbClr>
                </a:solidFill>
                <a:latin typeface="Helvetica"/>
                <a:ea typeface="Helvetica"/>
                <a:cs typeface="Helvetica"/>
              </a:rPr>
              <a:t>Research</a:t>
            </a:r>
            <a:endParaRPr sz="2100" dirty="0"/>
          </a:p>
        </p:txBody>
      </p:sp>
      <p:sp>
        <p:nvSpPr>
          <p:cNvPr id="36" name="textbox 36"/>
          <p:cNvSpPr/>
          <p:nvPr/>
        </p:nvSpPr>
        <p:spPr>
          <a:xfrm>
            <a:off x="14592300" y="3581400"/>
            <a:ext cx="1152525" cy="32385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/>
            <a:r>
              <a:rPr sz="2100" kern="0" spc="0" dirty="0">
                <a:solidFill>
                  <a:srgbClr val="292934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Offshore</a:t>
            </a:r>
            <a:endParaRPr sz="2100" dirty="0"/>
          </a:p>
        </p:txBody>
      </p:sp>
      <p:sp>
        <p:nvSpPr>
          <p:cNvPr id="38" name="textbox 38"/>
          <p:cNvSpPr/>
          <p:nvPr/>
        </p:nvSpPr>
        <p:spPr>
          <a:xfrm>
            <a:off x="7372350" y="3724275"/>
            <a:ext cx="1600200" cy="36195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/>
            <a:r>
              <a:rPr sz="2100" kern="0" spc="0" dirty="0">
                <a:solidFill>
                  <a:srgbClr val="222A35">
                    <a:alpha val="100000"/>
                  </a:srgbClr>
                </a:solidFill>
                <a:latin typeface="Roboto"/>
                <a:ea typeface="Roboto"/>
                <a:cs typeface="Roboto"/>
              </a:rPr>
              <a:t>Aquaculture</a:t>
            </a:r>
            <a:endParaRPr sz="2100" dirty="0"/>
          </a:p>
        </p:txBody>
      </p:sp>
      <p:sp>
        <p:nvSpPr>
          <p:cNvPr id="40" name="textbox 40"/>
          <p:cNvSpPr/>
          <p:nvPr/>
        </p:nvSpPr>
        <p:spPr>
          <a:xfrm>
            <a:off x="14392275" y="3905250"/>
            <a:ext cx="1571625" cy="30480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/>
            <a:r>
              <a:rPr sz="2300" kern="0" spc="0" dirty="0">
                <a:solidFill>
                  <a:srgbClr val="222A3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Wind Power</a:t>
            </a:r>
            <a:endParaRPr sz="2300" dirty="0"/>
          </a:p>
        </p:txBody>
      </p:sp>
      <p:sp>
        <p:nvSpPr>
          <p:cNvPr id="44" name="textbox 44"/>
          <p:cNvSpPr/>
          <p:nvPr/>
        </p:nvSpPr>
        <p:spPr>
          <a:xfrm>
            <a:off x="14525625" y="6543675"/>
            <a:ext cx="1276350" cy="39052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/>
            <a:r>
              <a:rPr sz="2100" kern="0" spc="0" dirty="0">
                <a:solidFill>
                  <a:srgbClr val="273239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Rescue &amp;</a:t>
            </a:r>
            <a:endParaRPr sz="2100" dirty="0"/>
          </a:p>
        </p:txBody>
      </p:sp>
      <p:sp>
        <p:nvSpPr>
          <p:cNvPr id="46" name="textbox 46"/>
          <p:cNvSpPr/>
          <p:nvPr/>
        </p:nvSpPr>
        <p:spPr>
          <a:xfrm>
            <a:off x="6934200" y="6572250"/>
            <a:ext cx="2476500" cy="34290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/>
            <a:r>
              <a:rPr sz="2100" kern="0" spc="0" dirty="0">
                <a:solidFill>
                  <a:srgbClr val="222A35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Water Conservancy</a:t>
            </a:r>
            <a:endParaRPr sz="2100" dirty="0"/>
          </a:p>
        </p:txBody>
      </p:sp>
      <p:sp>
        <p:nvSpPr>
          <p:cNvPr id="48" name="textbox 48"/>
          <p:cNvSpPr/>
          <p:nvPr/>
        </p:nvSpPr>
        <p:spPr>
          <a:xfrm>
            <a:off x="14592300" y="6848475"/>
            <a:ext cx="1133475" cy="42862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/>
            <a:r>
              <a:rPr sz="2300" kern="0" spc="0" dirty="0">
                <a:solidFill>
                  <a:srgbClr val="2F3F4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Salvage</a:t>
            </a:r>
            <a:endParaRPr sz="2300" dirty="0"/>
          </a:p>
        </p:txBody>
      </p:sp>
      <p:sp>
        <p:nvSpPr>
          <p:cNvPr id="50" name="textbox 50"/>
          <p:cNvSpPr/>
          <p:nvPr/>
        </p:nvSpPr>
        <p:spPr>
          <a:xfrm>
            <a:off x="7239000" y="6877050"/>
            <a:ext cx="1876425" cy="36195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/>
            <a:r>
              <a:rPr sz="2300" kern="0" spc="0" dirty="0">
                <a:solidFill>
                  <a:srgbClr val="2F3F4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&amp; Hydropower</a:t>
            </a:r>
            <a:endParaRPr sz="2300" dirty="0"/>
          </a:p>
        </p:txBody>
      </p:sp>
      <p:sp>
        <p:nvSpPr>
          <p:cNvPr id="52" name="textbox 52"/>
          <p:cNvSpPr/>
          <p:nvPr/>
        </p:nvSpPr>
        <p:spPr>
          <a:xfrm>
            <a:off x="10687050" y="8210550"/>
            <a:ext cx="1847850" cy="35242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/>
            <a:r>
              <a:rPr sz="2400" kern="0" spc="0" dirty="0">
                <a:solidFill>
                  <a:srgbClr val="242B35">
                    <a:alpha val="100000"/>
                  </a:srgbClr>
                </a:solidFill>
                <a:latin typeface="Calibri" panose="020F0502020204030204"/>
                <a:ea typeface="Calibri" panose="020F0502020204030204"/>
                <a:cs typeface="Calibri" panose="020F0502020204030204"/>
              </a:rPr>
              <a:t>Environmental</a:t>
            </a:r>
            <a:endParaRPr sz="2400" dirty="0"/>
          </a:p>
        </p:txBody>
      </p:sp>
      <p:sp>
        <p:nvSpPr>
          <p:cNvPr id="54" name="textbox 54"/>
          <p:cNvSpPr/>
          <p:nvPr/>
        </p:nvSpPr>
        <p:spPr>
          <a:xfrm>
            <a:off x="10887075" y="8515350"/>
            <a:ext cx="1438275" cy="40957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/>
            <a:r>
              <a:rPr sz="2100" kern="0" spc="0" dirty="0">
                <a:solidFill>
                  <a:srgbClr val="222A35">
                    <a:alpha val="100000"/>
                  </a:srgbClr>
                </a:solidFill>
                <a:latin typeface="Roboto"/>
                <a:ea typeface="Roboto"/>
                <a:cs typeface="Roboto"/>
              </a:rPr>
              <a:t>Monitoring</a:t>
            </a:r>
            <a:endParaRPr sz="2100" dirty="0"/>
          </a:p>
        </p:txBody>
      </p:sp>
      <p:pic>
        <p:nvPicPr>
          <p:cNvPr id="58" name="picture 5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6135350" y="9467850"/>
            <a:ext cx="1219200" cy="171450"/>
          </a:xfrm>
          <a:prstGeom prst="rect">
            <a:avLst/>
          </a:prstGeom>
        </p:spPr>
      </p:pic>
      <p:grpSp>
        <p:nvGrpSpPr>
          <p:cNvPr id="292" name="组合 291"/>
          <p:cNvGrpSpPr/>
          <p:nvPr>
            <p:custDataLst>
              <p:tags r:id="rId1"/>
            </p:custDataLst>
          </p:nvPr>
        </p:nvGrpSpPr>
        <p:grpSpPr>
          <a:xfrm>
            <a:off x="857229" y="4528155"/>
            <a:ext cx="5211557" cy="4690754"/>
            <a:chOff x="2677" y="3214"/>
            <a:chExt cx="14044" cy="11707"/>
          </a:xfrm>
        </p:grpSpPr>
        <p:sp>
          <p:nvSpPr>
            <p:cNvPr id="293" name="Rectangle 10"/>
            <p:cNvSpPr>
              <a:spLocks noChangeArrowheads="1"/>
            </p:cNvSpPr>
            <p:nvPr>
              <p:custDataLst>
                <p:tags r:id="rId6"/>
              </p:custDataLst>
            </p:nvPr>
          </p:nvSpPr>
          <p:spPr bwMode="gray">
            <a:xfrm rot="21471785">
              <a:off x="2850" y="3214"/>
              <a:ext cx="13871" cy="11707"/>
            </a:xfrm>
            <a:prstGeom prst="rect">
              <a:avLst/>
            </a:prstGeom>
            <a:solidFill>
              <a:srgbClr val="FFFFFF"/>
            </a:solidFill>
            <a:ln w="6350">
              <a:solidFill>
                <a:srgbClr val="EAEAEA"/>
              </a:solidFill>
              <a:miter lim="800000"/>
            </a:ln>
            <a:effectLst>
              <a:outerShdw blurRad="381000" dist="101600" dir="2700000" algn="tl" rotWithShape="0">
                <a:prstClr val="black">
                  <a:alpha val="10000"/>
                </a:prstClr>
              </a:outerShdw>
            </a:effectLst>
          </p:spPr>
          <p:txBody>
            <a:bodyPr lIns="108000" tIns="108000" rIns="144000" bIns="72000"/>
            <a:lstStyle>
              <a:lvl1pPr marL="190500" indent="-1905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4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</a:pPr>
              <a:endParaRPr lang="en-US" altLang="en-US"/>
            </a:p>
          </p:txBody>
        </p:sp>
        <p:pic>
          <p:nvPicPr>
            <p:cNvPr id="294" name="图片 293" descr="E:/设计图片素材/7902094_.jpg7902094_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12" cstate="email"/>
            <a:srcRect l="11959" t="10450" r="11959" b="10450"/>
            <a:stretch>
              <a:fillRect/>
            </a:stretch>
          </p:blipFill>
          <p:spPr>
            <a:xfrm>
              <a:off x="2677" y="3770"/>
              <a:ext cx="13724" cy="10419"/>
            </a:xfrm>
            <a:custGeom>
              <a:avLst/>
              <a:gdLst/>
              <a:ahLst/>
              <a:cxnLst>
                <a:cxn ang="3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4991" h="3789">
                  <a:moveTo>
                    <a:pt x="4857" y="0"/>
                  </a:moveTo>
                  <a:lnTo>
                    <a:pt x="4991" y="3607"/>
                  </a:lnTo>
                  <a:lnTo>
                    <a:pt x="135" y="3789"/>
                  </a:lnTo>
                  <a:lnTo>
                    <a:pt x="0" y="181"/>
                  </a:lnTo>
                  <a:lnTo>
                    <a:pt x="4857" y="0"/>
                  </a:lnTo>
                  <a:close/>
                </a:path>
              </a:pathLst>
            </a:custGeom>
          </p:spPr>
        </p:pic>
      </p:grpSp>
      <p:grpSp>
        <p:nvGrpSpPr>
          <p:cNvPr id="313" name="组合 312"/>
          <p:cNvGrpSpPr/>
          <p:nvPr>
            <p:custDataLst>
              <p:tags r:id="rId2"/>
            </p:custDataLst>
          </p:nvPr>
        </p:nvGrpSpPr>
        <p:grpSpPr>
          <a:xfrm>
            <a:off x="10255250" y="3545840"/>
            <a:ext cx="2729865" cy="2631440"/>
            <a:chOff x="2176" y="2156"/>
            <a:chExt cx="14843" cy="14839"/>
          </a:xfrm>
        </p:grpSpPr>
        <p:sp>
          <p:nvSpPr>
            <p:cNvPr id="314" name="任意多边形: 形状 179"/>
            <p:cNvSpPr/>
            <p:nvPr>
              <p:custDataLst>
                <p:tags r:id="rId3"/>
              </p:custDataLst>
            </p:nvPr>
          </p:nvSpPr>
          <p:spPr bwMode="gray">
            <a:xfrm>
              <a:off x="2176" y="2156"/>
              <a:ext cx="14843" cy="14839"/>
            </a:xfrm>
            <a:custGeom>
              <a:avLst/>
              <a:gdLst>
                <a:gd name="connsiteX0" fmla="*/ 1490925 w 1521047"/>
                <a:gd name="connsiteY0" fmla="*/ 813704 h 1520380"/>
                <a:gd name="connsiteX1" fmla="*/ 1520453 w 1521047"/>
                <a:gd name="connsiteY1" fmla="*/ 787892 h 1520380"/>
                <a:gd name="connsiteX2" fmla="*/ 1520453 w 1521047"/>
                <a:gd name="connsiteY2" fmla="*/ 787892 h 1520380"/>
                <a:gd name="connsiteX3" fmla="*/ 1521024 w 1521047"/>
                <a:gd name="connsiteY3" fmla="*/ 759888 h 1520380"/>
                <a:gd name="connsiteX4" fmla="*/ 1492021 w 1521047"/>
                <a:gd name="connsiteY4" fmla="*/ 733075 h 1520380"/>
                <a:gd name="connsiteX5" fmla="*/ 1518833 w 1521047"/>
                <a:gd name="connsiteY5" fmla="*/ 704072 h 1520380"/>
                <a:gd name="connsiteX6" fmla="*/ 1518833 w 1521047"/>
                <a:gd name="connsiteY6" fmla="*/ 704072 h 1520380"/>
                <a:gd name="connsiteX7" fmla="*/ 1516262 w 1521047"/>
                <a:gd name="connsiteY7" fmla="*/ 676259 h 1520380"/>
                <a:gd name="connsiteX8" fmla="*/ 1485439 w 1521047"/>
                <a:gd name="connsiteY8" fmla="*/ 651389 h 1520380"/>
                <a:gd name="connsiteX9" fmla="*/ 1507975 w 1521047"/>
                <a:gd name="connsiteY9" fmla="*/ 620918 h 1520380"/>
                <a:gd name="connsiteX10" fmla="*/ 1507975 w 1521047"/>
                <a:gd name="connsiteY10" fmla="*/ 620918 h 1520380"/>
                <a:gd name="connsiteX11" fmla="*/ 1502355 w 1521047"/>
                <a:gd name="connsiteY11" fmla="*/ 593486 h 1520380"/>
                <a:gd name="connsiteX12" fmla="*/ 1502355 w 1521047"/>
                <a:gd name="connsiteY12" fmla="*/ 593486 h 1520380"/>
                <a:gd name="connsiteX13" fmla="*/ 1468303 w 1521047"/>
                <a:gd name="connsiteY13" fmla="*/ 573436 h 1520380"/>
                <a:gd name="connsiteX14" fmla="*/ 1488354 w 1521047"/>
                <a:gd name="connsiteY14" fmla="*/ 539384 h 1520380"/>
                <a:gd name="connsiteX15" fmla="*/ 1479781 w 1521047"/>
                <a:gd name="connsiteY15" fmla="*/ 512714 h 1520380"/>
                <a:gd name="connsiteX16" fmla="*/ 1479781 w 1521047"/>
                <a:gd name="connsiteY16" fmla="*/ 512714 h 1520380"/>
                <a:gd name="connsiteX17" fmla="*/ 1443729 w 1521047"/>
                <a:gd name="connsiteY17" fmla="*/ 496570 h 1520380"/>
                <a:gd name="connsiteX18" fmla="*/ 1459874 w 1521047"/>
                <a:gd name="connsiteY18" fmla="*/ 460517 h 1520380"/>
                <a:gd name="connsiteX19" fmla="*/ 1448349 w 1521047"/>
                <a:gd name="connsiteY19" fmla="*/ 434990 h 1520380"/>
                <a:gd name="connsiteX20" fmla="*/ 1410677 w 1521047"/>
                <a:gd name="connsiteY20" fmla="*/ 423132 h 1520380"/>
                <a:gd name="connsiteX21" fmla="*/ 1422536 w 1521047"/>
                <a:gd name="connsiteY21" fmla="*/ 385460 h 1520380"/>
                <a:gd name="connsiteX22" fmla="*/ 1422536 w 1521047"/>
                <a:gd name="connsiteY22" fmla="*/ 385460 h 1520380"/>
                <a:gd name="connsiteX23" fmla="*/ 1408248 w 1521047"/>
                <a:gd name="connsiteY23" fmla="*/ 361362 h 1520380"/>
                <a:gd name="connsiteX24" fmla="*/ 1369482 w 1521047"/>
                <a:gd name="connsiteY24" fmla="*/ 353742 h 1520380"/>
                <a:gd name="connsiteX25" fmla="*/ 1377102 w 1521047"/>
                <a:gd name="connsiteY25" fmla="*/ 314975 h 1520380"/>
                <a:gd name="connsiteX26" fmla="*/ 1377102 w 1521047"/>
                <a:gd name="connsiteY26" fmla="*/ 314975 h 1520380"/>
                <a:gd name="connsiteX27" fmla="*/ 1360337 w 1521047"/>
                <a:gd name="connsiteY27" fmla="*/ 292592 h 1520380"/>
                <a:gd name="connsiteX28" fmla="*/ 1360337 w 1521047"/>
                <a:gd name="connsiteY28" fmla="*/ 292592 h 1520380"/>
                <a:gd name="connsiteX29" fmla="*/ 1320999 w 1521047"/>
                <a:gd name="connsiteY29" fmla="*/ 289067 h 1520380"/>
                <a:gd name="connsiteX30" fmla="*/ 1324524 w 1521047"/>
                <a:gd name="connsiteY30" fmla="*/ 249729 h 1520380"/>
                <a:gd name="connsiteX31" fmla="*/ 1305474 w 1521047"/>
                <a:gd name="connsiteY31" fmla="*/ 229346 h 1520380"/>
                <a:gd name="connsiteX32" fmla="*/ 1305474 w 1521047"/>
                <a:gd name="connsiteY32" fmla="*/ 229346 h 1520380"/>
                <a:gd name="connsiteX33" fmla="*/ 1266231 w 1521047"/>
                <a:gd name="connsiteY33" fmla="*/ 229917 h 1520380"/>
                <a:gd name="connsiteX34" fmla="*/ 1257944 w 1521047"/>
                <a:gd name="connsiteY34" fmla="*/ 210867 h 1520380"/>
                <a:gd name="connsiteX35" fmla="*/ 1265087 w 1521047"/>
                <a:gd name="connsiteY35" fmla="*/ 190769 h 1520380"/>
                <a:gd name="connsiteX36" fmla="*/ 1243942 w 1521047"/>
                <a:gd name="connsiteY36" fmla="*/ 172481 h 1520380"/>
                <a:gd name="connsiteX37" fmla="*/ 1204794 w 1521047"/>
                <a:gd name="connsiteY37" fmla="*/ 177911 h 1520380"/>
                <a:gd name="connsiteX38" fmla="*/ 1199365 w 1521047"/>
                <a:gd name="connsiteY38" fmla="*/ 138763 h 1520380"/>
                <a:gd name="connsiteX39" fmla="*/ 1199365 w 1521047"/>
                <a:gd name="connsiteY39" fmla="*/ 138763 h 1520380"/>
                <a:gd name="connsiteX40" fmla="*/ 1176219 w 1521047"/>
                <a:gd name="connsiteY40" fmla="*/ 123047 h 1520380"/>
                <a:gd name="connsiteX41" fmla="*/ 1176219 w 1521047"/>
                <a:gd name="connsiteY41" fmla="*/ 123047 h 1520380"/>
                <a:gd name="connsiteX42" fmla="*/ 1137167 w 1521047"/>
                <a:gd name="connsiteY42" fmla="*/ 128762 h 1520380"/>
                <a:gd name="connsiteX43" fmla="*/ 1128594 w 1521047"/>
                <a:gd name="connsiteY43" fmla="*/ 94472 h 1520380"/>
                <a:gd name="connsiteX44" fmla="*/ 1103925 w 1521047"/>
                <a:gd name="connsiteY44" fmla="*/ 81327 h 1520380"/>
                <a:gd name="connsiteX45" fmla="*/ 1103925 w 1521047"/>
                <a:gd name="connsiteY45" fmla="*/ 81327 h 1520380"/>
                <a:gd name="connsiteX46" fmla="*/ 1065977 w 1521047"/>
                <a:gd name="connsiteY46" fmla="*/ 92643 h 1520380"/>
                <a:gd name="connsiteX47" fmla="*/ 1053252 w 1521047"/>
                <a:gd name="connsiteY47" fmla="*/ 57705 h 1520380"/>
                <a:gd name="connsiteX48" fmla="*/ 1027248 w 1521047"/>
                <a:gd name="connsiteY48" fmla="*/ 47513 h 1520380"/>
                <a:gd name="connsiteX49" fmla="*/ 991958 w 1521047"/>
                <a:gd name="connsiteY49" fmla="*/ 65277 h 1520380"/>
                <a:gd name="connsiteX50" fmla="*/ 974194 w 1521047"/>
                <a:gd name="connsiteY50" fmla="*/ 29987 h 1520380"/>
                <a:gd name="connsiteX51" fmla="*/ 974194 w 1521047"/>
                <a:gd name="connsiteY51" fmla="*/ 29987 h 1520380"/>
                <a:gd name="connsiteX52" fmla="*/ 947238 w 1521047"/>
                <a:gd name="connsiteY52" fmla="*/ 22653 h 1520380"/>
                <a:gd name="connsiteX53" fmla="*/ 914139 w 1521047"/>
                <a:gd name="connsiteY53" fmla="*/ 44227 h 1520380"/>
                <a:gd name="connsiteX54" fmla="*/ 892565 w 1521047"/>
                <a:gd name="connsiteY54" fmla="*/ 11128 h 1520380"/>
                <a:gd name="connsiteX55" fmla="*/ 892565 w 1521047"/>
                <a:gd name="connsiteY55" fmla="*/ 11128 h 1520380"/>
                <a:gd name="connsiteX56" fmla="*/ 864942 w 1521047"/>
                <a:gd name="connsiteY56" fmla="*/ 6842 h 1520380"/>
                <a:gd name="connsiteX57" fmla="*/ 864942 w 1521047"/>
                <a:gd name="connsiteY57" fmla="*/ 6842 h 1520380"/>
                <a:gd name="connsiteX58" fmla="*/ 832843 w 1521047"/>
                <a:gd name="connsiteY58" fmla="*/ 30035 h 1520380"/>
                <a:gd name="connsiteX59" fmla="*/ 809316 w 1521047"/>
                <a:gd name="connsiteY59" fmla="*/ 1222 h 1520380"/>
                <a:gd name="connsiteX60" fmla="*/ 809316 w 1521047"/>
                <a:gd name="connsiteY60" fmla="*/ 1222 h 1520380"/>
                <a:gd name="connsiteX61" fmla="*/ 781313 w 1521047"/>
                <a:gd name="connsiteY61" fmla="*/ -112 h 1520380"/>
                <a:gd name="connsiteX62" fmla="*/ 781313 w 1521047"/>
                <a:gd name="connsiteY62" fmla="*/ -112 h 1520380"/>
                <a:gd name="connsiteX63" fmla="*/ 751728 w 1521047"/>
                <a:gd name="connsiteY63" fmla="*/ 26215 h 1520380"/>
                <a:gd name="connsiteX64" fmla="*/ 725401 w 1521047"/>
                <a:gd name="connsiteY64" fmla="*/ -112 h 1520380"/>
                <a:gd name="connsiteX65" fmla="*/ 697493 w 1521047"/>
                <a:gd name="connsiteY65" fmla="*/ 1603 h 1520380"/>
                <a:gd name="connsiteX66" fmla="*/ 697493 w 1521047"/>
                <a:gd name="connsiteY66" fmla="*/ 1603 h 1520380"/>
                <a:gd name="connsiteX67" fmla="*/ 672918 w 1521047"/>
                <a:gd name="connsiteY67" fmla="*/ 32559 h 1520380"/>
                <a:gd name="connsiteX68" fmla="*/ 641962 w 1521047"/>
                <a:gd name="connsiteY68" fmla="*/ 7985 h 1520380"/>
                <a:gd name="connsiteX69" fmla="*/ 614435 w 1521047"/>
                <a:gd name="connsiteY69" fmla="*/ 12842 h 1520380"/>
                <a:gd name="connsiteX70" fmla="*/ 610339 w 1521047"/>
                <a:gd name="connsiteY70" fmla="*/ 33797 h 1520380"/>
                <a:gd name="connsiteX71" fmla="*/ 593480 w 1521047"/>
                <a:gd name="connsiteY71" fmla="*/ 46085 h 1520380"/>
                <a:gd name="connsiteX72" fmla="*/ 560047 w 1521047"/>
                <a:gd name="connsiteY72" fmla="*/ 25606 h 1520380"/>
                <a:gd name="connsiteX73" fmla="*/ 560047 w 1521047"/>
                <a:gd name="connsiteY73" fmla="*/ 25606 h 1520380"/>
                <a:gd name="connsiteX74" fmla="*/ 533282 w 1521047"/>
                <a:gd name="connsiteY74" fmla="*/ 33416 h 1520380"/>
                <a:gd name="connsiteX75" fmla="*/ 516470 w 1521047"/>
                <a:gd name="connsiteY75" fmla="*/ 69278 h 1520380"/>
                <a:gd name="connsiteX76" fmla="*/ 480609 w 1521047"/>
                <a:gd name="connsiteY76" fmla="*/ 52466 h 1520380"/>
                <a:gd name="connsiteX77" fmla="*/ 480609 w 1521047"/>
                <a:gd name="connsiteY77" fmla="*/ 52466 h 1520380"/>
                <a:gd name="connsiteX78" fmla="*/ 454796 w 1521047"/>
                <a:gd name="connsiteY78" fmla="*/ 63230 h 1520380"/>
                <a:gd name="connsiteX79" fmla="*/ 454796 w 1521047"/>
                <a:gd name="connsiteY79" fmla="*/ 63230 h 1520380"/>
                <a:gd name="connsiteX80" fmla="*/ 439861 w 1521047"/>
                <a:gd name="connsiteY80" fmla="*/ 99910 h 1520380"/>
                <a:gd name="connsiteX81" fmla="*/ 404409 w 1521047"/>
                <a:gd name="connsiteY81" fmla="*/ 87518 h 1520380"/>
                <a:gd name="connsiteX82" fmla="*/ 379929 w 1521047"/>
                <a:gd name="connsiteY82" fmla="*/ 101044 h 1520380"/>
                <a:gd name="connsiteX83" fmla="*/ 379929 w 1521047"/>
                <a:gd name="connsiteY83" fmla="*/ 101044 h 1520380"/>
                <a:gd name="connsiteX84" fmla="*/ 370880 w 1521047"/>
                <a:gd name="connsiteY84" fmla="*/ 139620 h 1520380"/>
                <a:gd name="connsiteX85" fmla="*/ 332304 w 1521047"/>
                <a:gd name="connsiteY85" fmla="*/ 130571 h 1520380"/>
                <a:gd name="connsiteX86" fmla="*/ 309444 w 1521047"/>
                <a:gd name="connsiteY86" fmla="*/ 146764 h 1520380"/>
                <a:gd name="connsiteX87" fmla="*/ 305063 w 1521047"/>
                <a:gd name="connsiteY87" fmla="*/ 186007 h 1520380"/>
                <a:gd name="connsiteX88" fmla="*/ 265820 w 1521047"/>
                <a:gd name="connsiteY88" fmla="*/ 181625 h 1520380"/>
                <a:gd name="connsiteX89" fmla="*/ 265820 w 1521047"/>
                <a:gd name="connsiteY89" fmla="*/ 181625 h 1520380"/>
                <a:gd name="connsiteX90" fmla="*/ 244865 w 1521047"/>
                <a:gd name="connsiteY90" fmla="*/ 200199 h 1520380"/>
                <a:gd name="connsiteX91" fmla="*/ 244769 w 1521047"/>
                <a:gd name="connsiteY91" fmla="*/ 239728 h 1520380"/>
                <a:gd name="connsiteX92" fmla="*/ 205241 w 1521047"/>
                <a:gd name="connsiteY92" fmla="*/ 239633 h 1520380"/>
                <a:gd name="connsiteX93" fmla="*/ 205241 w 1521047"/>
                <a:gd name="connsiteY93" fmla="*/ 239633 h 1520380"/>
                <a:gd name="connsiteX94" fmla="*/ 186191 w 1521047"/>
                <a:gd name="connsiteY94" fmla="*/ 260397 h 1520380"/>
                <a:gd name="connsiteX95" fmla="*/ 186191 w 1521047"/>
                <a:gd name="connsiteY95" fmla="*/ 260397 h 1520380"/>
                <a:gd name="connsiteX96" fmla="*/ 187991 w 1521047"/>
                <a:gd name="connsiteY96" fmla="*/ 299954 h 1520380"/>
                <a:gd name="connsiteX97" fmla="*/ 150853 w 1521047"/>
                <a:gd name="connsiteY97" fmla="*/ 303736 h 1520380"/>
                <a:gd name="connsiteX98" fmla="*/ 134470 w 1521047"/>
                <a:gd name="connsiteY98" fmla="*/ 326405 h 1520380"/>
                <a:gd name="connsiteX99" fmla="*/ 134470 w 1521047"/>
                <a:gd name="connsiteY99" fmla="*/ 326405 h 1520380"/>
                <a:gd name="connsiteX100" fmla="*/ 142566 w 1521047"/>
                <a:gd name="connsiteY100" fmla="*/ 364505 h 1520380"/>
                <a:gd name="connsiteX101" fmla="*/ 125326 w 1521047"/>
                <a:gd name="connsiteY101" fmla="*/ 376316 h 1520380"/>
                <a:gd name="connsiteX102" fmla="*/ 104276 w 1521047"/>
                <a:gd name="connsiteY102" fmla="*/ 373173 h 1520380"/>
                <a:gd name="connsiteX103" fmla="*/ 90369 w 1521047"/>
                <a:gd name="connsiteY103" fmla="*/ 397367 h 1520380"/>
                <a:gd name="connsiteX104" fmla="*/ 103180 w 1521047"/>
                <a:gd name="connsiteY104" fmla="*/ 434752 h 1520380"/>
                <a:gd name="connsiteX105" fmla="*/ 65795 w 1521047"/>
                <a:gd name="connsiteY105" fmla="*/ 447563 h 1520380"/>
                <a:gd name="connsiteX106" fmla="*/ 65795 w 1521047"/>
                <a:gd name="connsiteY106" fmla="*/ 447563 h 1520380"/>
                <a:gd name="connsiteX107" fmla="*/ 54841 w 1521047"/>
                <a:gd name="connsiteY107" fmla="*/ 473281 h 1520380"/>
                <a:gd name="connsiteX108" fmla="*/ 54841 w 1521047"/>
                <a:gd name="connsiteY108" fmla="*/ 473281 h 1520380"/>
                <a:gd name="connsiteX109" fmla="*/ 71557 w 1521047"/>
                <a:gd name="connsiteY109" fmla="*/ 509047 h 1520380"/>
                <a:gd name="connsiteX110" fmla="*/ 35791 w 1521047"/>
                <a:gd name="connsiteY110" fmla="*/ 525764 h 1520380"/>
                <a:gd name="connsiteX111" fmla="*/ 27504 w 1521047"/>
                <a:gd name="connsiteY111" fmla="*/ 552529 h 1520380"/>
                <a:gd name="connsiteX112" fmla="*/ 27504 w 1521047"/>
                <a:gd name="connsiteY112" fmla="*/ 552529 h 1520380"/>
                <a:gd name="connsiteX113" fmla="*/ 44363 w 1521047"/>
                <a:gd name="connsiteY113" fmla="*/ 565578 h 1520380"/>
                <a:gd name="connsiteX114" fmla="*/ 47507 w 1521047"/>
                <a:gd name="connsiteY114" fmla="*/ 586152 h 1520380"/>
                <a:gd name="connsiteX115" fmla="*/ 14836 w 1521047"/>
                <a:gd name="connsiteY115" fmla="*/ 607679 h 1520380"/>
                <a:gd name="connsiteX116" fmla="*/ 9788 w 1521047"/>
                <a:gd name="connsiteY116" fmla="*/ 635206 h 1520380"/>
                <a:gd name="connsiteX117" fmla="*/ 9788 w 1521047"/>
                <a:gd name="connsiteY117" fmla="*/ 635206 h 1520380"/>
                <a:gd name="connsiteX118" fmla="*/ 28076 w 1521047"/>
                <a:gd name="connsiteY118" fmla="*/ 645779 h 1520380"/>
                <a:gd name="connsiteX119" fmla="*/ 33695 w 1521047"/>
                <a:gd name="connsiteY119" fmla="*/ 665876 h 1520380"/>
                <a:gd name="connsiteX120" fmla="*/ 23123 w 1521047"/>
                <a:gd name="connsiteY120" fmla="*/ 683974 h 1520380"/>
                <a:gd name="connsiteX121" fmla="*/ 2834 w 1521047"/>
                <a:gd name="connsiteY121" fmla="*/ 690165 h 1520380"/>
                <a:gd name="connsiteX122" fmla="*/ 2834 w 1521047"/>
                <a:gd name="connsiteY122" fmla="*/ 690165 h 1520380"/>
                <a:gd name="connsiteX123" fmla="*/ 739 w 1521047"/>
                <a:gd name="connsiteY123" fmla="*/ 717978 h 1520380"/>
                <a:gd name="connsiteX124" fmla="*/ 26705 w 1521047"/>
                <a:gd name="connsiteY124" fmla="*/ 747877 h 1520380"/>
                <a:gd name="connsiteX125" fmla="*/ -23 w 1521047"/>
                <a:gd name="connsiteY125" fmla="*/ 773890 h 1520380"/>
                <a:gd name="connsiteX126" fmla="*/ -23 w 1521047"/>
                <a:gd name="connsiteY126" fmla="*/ 773890 h 1520380"/>
                <a:gd name="connsiteX127" fmla="*/ 929 w 1521047"/>
                <a:gd name="connsiteY127" fmla="*/ 801798 h 1520380"/>
                <a:gd name="connsiteX128" fmla="*/ 30618 w 1521047"/>
                <a:gd name="connsiteY128" fmla="*/ 828011 h 1520380"/>
                <a:gd name="connsiteX129" fmla="*/ 6263 w 1521047"/>
                <a:gd name="connsiteY129" fmla="*/ 857519 h 1520380"/>
                <a:gd name="connsiteX130" fmla="*/ 6263 w 1521047"/>
                <a:gd name="connsiteY130" fmla="*/ 857519 h 1520380"/>
                <a:gd name="connsiteX131" fmla="*/ 10359 w 1521047"/>
                <a:gd name="connsiteY131" fmla="*/ 885142 h 1520380"/>
                <a:gd name="connsiteX132" fmla="*/ 10359 w 1521047"/>
                <a:gd name="connsiteY132" fmla="*/ 885142 h 1520380"/>
                <a:gd name="connsiteX133" fmla="*/ 42081 w 1521047"/>
                <a:gd name="connsiteY133" fmla="*/ 908850 h 1520380"/>
                <a:gd name="connsiteX134" fmla="*/ 21599 w 1521047"/>
                <a:gd name="connsiteY134" fmla="*/ 939911 h 1520380"/>
                <a:gd name="connsiteX135" fmla="*/ 21599 w 1521047"/>
                <a:gd name="connsiteY135" fmla="*/ 939911 h 1520380"/>
                <a:gd name="connsiteX136" fmla="*/ 28647 w 1521047"/>
                <a:gd name="connsiteY136" fmla="*/ 967057 h 1520380"/>
                <a:gd name="connsiteX137" fmla="*/ 28647 w 1521047"/>
                <a:gd name="connsiteY137" fmla="*/ 967057 h 1520380"/>
                <a:gd name="connsiteX138" fmla="*/ 63747 w 1521047"/>
                <a:gd name="connsiteY138" fmla="*/ 985202 h 1520380"/>
                <a:gd name="connsiteX139" fmla="*/ 45602 w 1521047"/>
                <a:gd name="connsiteY139" fmla="*/ 1020302 h 1520380"/>
                <a:gd name="connsiteX140" fmla="*/ 55698 w 1521047"/>
                <a:gd name="connsiteY140" fmla="*/ 1046400 h 1520380"/>
                <a:gd name="connsiteX141" fmla="*/ 55698 w 1521047"/>
                <a:gd name="connsiteY141" fmla="*/ 1046400 h 1520380"/>
                <a:gd name="connsiteX142" fmla="*/ 92274 w 1521047"/>
                <a:gd name="connsiteY142" fmla="*/ 1060592 h 1520380"/>
                <a:gd name="connsiteX143" fmla="*/ 92274 w 1521047"/>
                <a:gd name="connsiteY143" fmla="*/ 1081547 h 1520380"/>
                <a:gd name="connsiteX144" fmla="*/ 78272 w 1521047"/>
                <a:gd name="connsiteY144" fmla="*/ 1097359 h 1520380"/>
                <a:gd name="connsiteX145" fmla="*/ 78272 w 1521047"/>
                <a:gd name="connsiteY145" fmla="*/ 1097359 h 1520380"/>
                <a:gd name="connsiteX146" fmla="*/ 91131 w 1521047"/>
                <a:gd name="connsiteY146" fmla="*/ 1122219 h 1520380"/>
                <a:gd name="connsiteX147" fmla="*/ 127993 w 1521047"/>
                <a:gd name="connsiteY147" fmla="*/ 1136697 h 1520380"/>
                <a:gd name="connsiteX148" fmla="*/ 119706 w 1521047"/>
                <a:gd name="connsiteY148" fmla="*/ 1169844 h 1520380"/>
                <a:gd name="connsiteX149" fmla="*/ 119706 w 1521047"/>
                <a:gd name="connsiteY149" fmla="*/ 1169844 h 1520380"/>
                <a:gd name="connsiteX150" fmla="*/ 135232 w 1521047"/>
                <a:gd name="connsiteY150" fmla="*/ 1193085 h 1520380"/>
                <a:gd name="connsiteX151" fmla="*/ 174057 w 1521047"/>
                <a:gd name="connsiteY151" fmla="*/ 1200896 h 1520380"/>
                <a:gd name="connsiteX152" fmla="*/ 168855 w 1521047"/>
                <a:gd name="connsiteY152" fmla="*/ 1237757 h 1520380"/>
                <a:gd name="connsiteX153" fmla="*/ 186762 w 1521047"/>
                <a:gd name="connsiteY153" fmla="*/ 1259189 h 1520380"/>
                <a:gd name="connsiteX154" fmla="*/ 186762 w 1521047"/>
                <a:gd name="connsiteY154" fmla="*/ 1259189 h 1520380"/>
                <a:gd name="connsiteX155" fmla="*/ 226243 w 1521047"/>
                <a:gd name="connsiteY155" fmla="*/ 1260570 h 1520380"/>
                <a:gd name="connsiteX156" fmla="*/ 224862 w 1521047"/>
                <a:gd name="connsiteY156" fmla="*/ 1300051 h 1520380"/>
                <a:gd name="connsiteX157" fmla="*/ 245055 w 1521047"/>
                <a:gd name="connsiteY157" fmla="*/ 1319101 h 1520380"/>
                <a:gd name="connsiteX158" fmla="*/ 284441 w 1521047"/>
                <a:gd name="connsiteY158" fmla="*/ 1315910 h 1520380"/>
                <a:gd name="connsiteX159" fmla="*/ 287632 w 1521047"/>
                <a:gd name="connsiteY159" fmla="*/ 1355296 h 1520380"/>
                <a:gd name="connsiteX160" fmla="*/ 287632 w 1521047"/>
                <a:gd name="connsiteY160" fmla="*/ 1355296 h 1520380"/>
                <a:gd name="connsiteX161" fmla="*/ 309825 w 1521047"/>
                <a:gd name="connsiteY161" fmla="*/ 1372250 h 1520380"/>
                <a:gd name="connsiteX162" fmla="*/ 349009 w 1521047"/>
                <a:gd name="connsiteY162" fmla="*/ 1366507 h 1520380"/>
                <a:gd name="connsiteX163" fmla="*/ 356117 w 1521047"/>
                <a:gd name="connsiteY163" fmla="*/ 1403683 h 1520380"/>
                <a:gd name="connsiteX164" fmla="*/ 356117 w 1521047"/>
                <a:gd name="connsiteY164" fmla="*/ 1403683 h 1520380"/>
                <a:gd name="connsiteX165" fmla="*/ 380024 w 1521047"/>
                <a:gd name="connsiteY165" fmla="*/ 1418161 h 1520380"/>
                <a:gd name="connsiteX166" fmla="*/ 380024 w 1521047"/>
                <a:gd name="connsiteY166" fmla="*/ 1418161 h 1520380"/>
                <a:gd name="connsiteX167" fmla="*/ 418401 w 1521047"/>
                <a:gd name="connsiteY167" fmla="*/ 1408379 h 1520380"/>
                <a:gd name="connsiteX168" fmla="*/ 429364 w 1521047"/>
                <a:gd name="connsiteY168" fmla="*/ 1444545 h 1520380"/>
                <a:gd name="connsiteX169" fmla="*/ 454796 w 1521047"/>
                <a:gd name="connsiteY169" fmla="*/ 1456261 h 1520380"/>
                <a:gd name="connsiteX170" fmla="*/ 454796 w 1521047"/>
                <a:gd name="connsiteY170" fmla="*/ 1456261 h 1520380"/>
                <a:gd name="connsiteX171" fmla="*/ 490895 w 1521047"/>
                <a:gd name="connsiteY171" fmla="*/ 1441021 h 1520380"/>
                <a:gd name="connsiteX172" fmla="*/ 505754 w 1521047"/>
                <a:gd name="connsiteY172" fmla="*/ 1455689 h 1520380"/>
                <a:gd name="connsiteX173" fmla="*/ 506802 w 1521047"/>
                <a:gd name="connsiteY173" fmla="*/ 1476930 h 1520380"/>
                <a:gd name="connsiteX174" fmla="*/ 533282 w 1521047"/>
                <a:gd name="connsiteY174" fmla="*/ 1485884 h 1520380"/>
                <a:gd name="connsiteX175" fmla="*/ 567372 w 1521047"/>
                <a:gd name="connsiteY175" fmla="*/ 1466538 h 1520380"/>
                <a:gd name="connsiteX176" fmla="*/ 583955 w 1521047"/>
                <a:gd name="connsiteY176" fmla="*/ 1479312 h 1520380"/>
                <a:gd name="connsiteX177" fmla="*/ 587193 w 1521047"/>
                <a:gd name="connsiteY177" fmla="*/ 1500362 h 1520380"/>
                <a:gd name="connsiteX178" fmla="*/ 587193 w 1521047"/>
                <a:gd name="connsiteY178" fmla="*/ 1500362 h 1520380"/>
                <a:gd name="connsiteX179" fmla="*/ 614530 w 1521047"/>
                <a:gd name="connsiteY179" fmla="*/ 1506172 h 1520380"/>
                <a:gd name="connsiteX180" fmla="*/ 614530 w 1521047"/>
                <a:gd name="connsiteY180" fmla="*/ 1506172 h 1520380"/>
                <a:gd name="connsiteX181" fmla="*/ 647839 w 1521047"/>
                <a:gd name="connsiteY181" fmla="*/ 1484750 h 1520380"/>
                <a:gd name="connsiteX182" fmla="*/ 669775 w 1521047"/>
                <a:gd name="connsiteY182" fmla="*/ 1514745 h 1520380"/>
                <a:gd name="connsiteX183" fmla="*/ 669775 w 1521047"/>
                <a:gd name="connsiteY183" fmla="*/ 1514745 h 1520380"/>
                <a:gd name="connsiteX184" fmla="*/ 697588 w 1521047"/>
                <a:gd name="connsiteY184" fmla="*/ 1517602 h 1520380"/>
                <a:gd name="connsiteX185" fmla="*/ 697588 w 1521047"/>
                <a:gd name="connsiteY185" fmla="*/ 1517602 h 1520380"/>
                <a:gd name="connsiteX186" fmla="*/ 726830 w 1521047"/>
                <a:gd name="connsiteY186" fmla="*/ 1491027 h 1520380"/>
                <a:gd name="connsiteX187" fmla="*/ 753404 w 1521047"/>
                <a:gd name="connsiteY187" fmla="*/ 1520269 h 1520380"/>
                <a:gd name="connsiteX188" fmla="*/ 760453 w 1521047"/>
                <a:gd name="connsiteY188" fmla="*/ 1520269 h 1520380"/>
                <a:gd name="connsiteX189" fmla="*/ 781408 w 1521047"/>
                <a:gd name="connsiteY189" fmla="*/ 1520269 h 1520380"/>
                <a:gd name="connsiteX190" fmla="*/ 781408 w 1521047"/>
                <a:gd name="connsiteY190" fmla="*/ 1520269 h 1520380"/>
                <a:gd name="connsiteX191" fmla="*/ 807602 w 1521047"/>
                <a:gd name="connsiteY191" fmla="*/ 1490741 h 1520380"/>
                <a:gd name="connsiteX192" fmla="*/ 837129 w 1521047"/>
                <a:gd name="connsiteY192" fmla="*/ 1516935 h 1520380"/>
                <a:gd name="connsiteX193" fmla="*/ 864942 w 1521047"/>
                <a:gd name="connsiteY193" fmla="*/ 1513601 h 1520380"/>
                <a:gd name="connsiteX194" fmla="*/ 864942 w 1521047"/>
                <a:gd name="connsiteY194" fmla="*/ 1513601 h 1520380"/>
                <a:gd name="connsiteX195" fmla="*/ 887707 w 1521047"/>
                <a:gd name="connsiteY195" fmla="*/ 1481693 h 1520380"/>
                <a:gd name="connsiteX196" fmla="*/ 908090 w 1521047"/>
                <a:gd name="connsiteY196" fmla="*/ 1486455 h 1520380"/>
                <a:gd name="connsiteX197" fmla="*/ 919997 w 1521047"/>
                <a:gd name="connsiteY197" fmla="*/ 1504076 h 1520380"/>
                <a:gd name="connsiteX198" fmla="*/ 947238 w 1521047"/>
                <a:gd name="connsiteY198" fmla="*/ 1497790 h 1520380"/>
                <a:gd name="connsiteX199" fmla="*/ 968212 w 1521047"/>
                <a:gd name="connsiteY199" fmla="*/ 1464195 h 1520380"/>
                <a:gd name="connsiteX200" fmla="*/ 1000864 w 1521047"/>
                <a:gd name="connsiteY200" fmla="*/ 1481979 h 1520380"/>
                <a:gd name="connsiteX201" fmla="*/ 1000864 w 1521047"/>
                <a:gd name="connsiteY201" fmla="*/ 1481979 h 1520380"/>
                <a:gd name="connsiteX202" fmla="*/ 1027248 w 1521047"/>
                <a:gd name="connsiteY202" fmla="*/ 1472454 h 1520380"/>
                <a:gd name="connsiteX203" fmla="*/ 1042203 w 1521047"/>
                <a:gd name="connsiteY203" fmla="*/ 1435878 h 1520380"/>
                <a:gd name="connsiteX204" fmla="*/ 1078779 w 1521047"/>
                <a:gd name="connsiteY204" fmla="*/ 1450832 h 1520380"/>
                <a:gd name="connsiteX205" fmla="*/ 1078779 w 1521047"/>
                <a:gd name="connsiteY205" fmla="*/ 1450832 h 1520380"/>
                <a:gd name="connsiteX206" fmla="*/ 1104020 w 1521047"/>
                <a:gd name="connsiteY206" fmla="*/ 1438640 h 1520380"/>
                <a:gd name="connsiteX207" fmla="*/ 1104020 w 1521047"/>
                <a:gd name="connsiteY207" fmla="*/ 1438640 h 1520380"/>
                <a:gd name="connsiteX208" fmla="*/ 1115021 w 1521047"/>
                <a:gd name="connsiteY208" fmla="*/ 1400683 h 1520380"/>
                <a:gd name="connsiteX209" fmla="*/ 1152978 w 1521047"/>
                <a:gd name="connsiteY209" fmla="*/ 1411684 h 1520380"/>
                <a:gd name="connsiteX210" fmla="*/ 1176695 w 1521047"/>
                <a:gd name="connsiteY210" fmla="*/ 1396825 h 1520380"/>
                <a:gd name="connsiteX211" fmla="*/ 1176695 w 1521047"/>
                <a:gd name="connsiteY211" fmla="*/ 1396825 h 1520380"/>
                <a:gd name="connsiteX212" fmla="*/ 1183554 w 1521047"/>
                <a:gd name="connsiteY212" fmla="*/ 1358154 h 1520380"/>
                <a:gd name="connsiteX213" fmla="*/ 1204032 w 1521047"/>
                <a:gd name="connsiteY213" fmla="*/ 1353772 h 1520380"/>
                <a:gd name="connsiteX214" fmla="*/ 1222320 w 1521047"/>
                <a:gd name="connsiteY214" fmla="*/ 1364535 h 1520380"/>
                <a:gd name="connsiteX215" fmla="*/ 1244323 w 1521047"/>
                <a:gd name="connsiteY215" fmla="*/ 1347200 h 1520380"/>
                <a:gd name="connsiteX216" fmla="*/ 1246514 w 1521047"/>
                <a:gd name="connsiteY216" fmla="*/ 1307766 h 1520380"/>
                <a:gd name="connsiteX217" fmla="*/ 1285947 w 1521047"/>
                <a:gd name="connsiteY217" fmla="*/ 1309957 h 1520380"/>
                <a:gd name="connsiteX218" fmla="*/ 1285947 w 1521047"/>
                <a:gd name="connsiteY218" fmla="*/ 1309957 h 1520380"/>
                <a:gd name="connsiteX219" fmla="*/ 1305854 w 1521047"/>
                <a:gd name="connsiteY219" fmla="*/ 1290240 h 1520380"/>
                <a:gd name="connsiteX220" fmla="*/ 1305854 w 1521047"/>
                <a:gd name="connsiteY220" fmla="*/ 1290240 h 1520380"/>
                <a:gd name="connsiteX221" fmla="*/ 1306312 w 1521047"/>
                <a:gd name="connsiteY221" fmla="*/ 1250645 h 1520380"/>
                <a:gd name="connsiteX222" fmla="*/ 1343383 w 1521047"/>
                <a:gd name="connsiteY222" fmla="*/ 1248806 h 1520380"/>
                <a:gd name="connsiteX223" fmla="*/ 1361004 w 1521047"/>
                <a:gd name="connsiteY223" fmla="*/ 1227089 h 1520380"/>
                <a:gd name="connsiteX224" fmla="*/ 1361004 w 1521047"/>
                <a:gd name="connsiteY224" fmla="*/ 1227089 h 1520380"/>
                <a:gd name="connsiteX225" fmla="*/ 1356118 w 1521047"/>
                <a:gd name="connsiteY225" fmla="*/ 1187923 h 1520380"/>
                <a:gd name="connsiteX226" fmla="*/ 1393770 w 1521047"/>
                <a:gd name="connsiteY226" fmla="*/ 1181941 h 1520380"/>
                <a:gd name="connsiteX227" fmla="*/ 1408915 w 1521047"/>
                <a:gd name="connsiteY227" fmla="*/ 1158319 h 1520380"/>
                <a:gd name="connsiteX228" fmla="*/ 1398295 w 1521047"/>
                <a:gd name="connsiteY228" fmla="*/ 1120267 h 1520380"/>
                <a:gd name="connsiteX229" fmla="*/ 1436347 w 1521047"/>
                <a:gd name="connsiteY229" fmla="*/ 1109646 h 1520380"/>
                <a:gd name="connsiteX230" fmla="*/ 1436347 w 1521047"/>
                <a:gd name="connsiteY230" fmla="*/ 1109646 h 1520380"/>
                <a:gd name="connsiteX231" fmla="*/ 1448729 w 1521047"/>
                <a:gd name="connsiteY231" fmla="*/ 1084596 h 1520380"/>
                <a:gd name="connsiteX232" fmla="*/ 1436166 w 1521047"/>
                <a:gd name="connsiteY232" fmla="*/ 1047038 h 1520380"/>
                <a:gd name="connsiteX233" fmla="*/ 1470637 w 1521047"/>
                <a:gd name="connsiteY233" fmla="*/ 1033160 h 1520380"/>
                <a:gd name="connsiteX234" fmla="*/ 1470637 w 1521047"/>
                <a:gd name="connsiteY234" fmla="*/ 1033160 h 1520380"/>
                <a:gd name="connsiteX235" fmla="*/ 1480162 w 1521047"/>
                <a:gd name="connsiteY235" fmla="*/ 1006871 h 1520380"/>
                <a:gd name="connsiteX236" fmla="*/ 1480162 w 1521047"/>
                <a:gd name="connsiteY236" fmla="*/ 1006871 h 1520380"/>
                <a:gd name="connsiteX237" fmla="*/ 1461636 w 1521047"/>
                <a:gd name="connsiteY237" fmla="*/ 971962 h 1520380"/>
                <a:gd name="connsiteX238" fmla="*/ 1496545 w 1521047"/>
                <a:gd name="connsiteY238" fmla="*/ 953436 h 1520380"/>
                <a:gd name="connsiteX239" fmla="*/ 1503117 w 1521047"/>
                <a:gd name="connsiteY239" fmla="*/ 926195 h 1520380"/>
                <a:gd name="connsiteX240" fmla="*/ 1503117 w 1521047"/>
                <a:gd name="connsiteY240" fmla="*/ 926195 h 1520380"/>
                <a:gd name="connsiteX241" fmla="*/ 1482667 w 1521047"/>
                <a:gd name="connsiteY241" fmla="*/ 892276 h 1520380"/>
                <a:gd name="connsiteX242" fmla="*/ 1513404 w 1521047"/>
                <a:gd name="connsiteY242" fmla="*/ 871235 h 1520380"/>
                <a:gd name="connsiteX243" fmla="*/ 1517024 w 1521047"/>
                <a:gd name="connsiteY243" fmla="*/ 843518 h 1520380"/>
                <a:gd name="connsiteX244" fmla="*/ 1490925 w 1521047"/>
                <a:gd name="connsiteY244" fmla="*/ 813704 h 15203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</a:cxnLst>
              <a:rect l="l" t="t" r="r" b="b"/>
              <a:pathLst>
                <a:path w="1521047" h="1520380">
                  <a:moveTo>
                    <a:pt x="1490925" y="813704"/>
                  </a:moveTo>
                  <a:cubicBezTo>
                    <a:pt x="1492373" y="798636"/>
                    <a:pt x="1505327" y="787320"/>
                    <a:pt x="1520453" y="787892"/>
                  </a:cubicBezTo>
                  <a:lnTo>
                    <a:pt x="1520453" y="787892"/>
                  </a:lnTo>
                  <a:cubicBezTo>
                    <a:pt x="1520834" y="778624"/>
                    <a:pt x="1521024" y="769289"/>
                    <a:pt x="1521024" y="759888"/>
                  </a:cubicBezTo>
                  <a:cubicBezTo>
                    <a:pt x="1505613" y="760498"/>
                    <a:pt x="1492630" y="748487"/>
                    <a:pt x="1492021" y="733075"/>
                  </a:cubicBezTo>
                  <a:cubicBezTo>
                    <a:pt x="1491421" y="717664"/>
                    <a:pt x="1503422" y="704681"/>
                    <a:pt x="1518833" y="704072"/>
                  </a:cubicBezTo>
                  <a:lnTo>
                    <a:pt x="1518833" y="704072"/>
                  </a:lnTo>
                  <a:cubicBezTo>
                    <a:pt x="1518167" y="694547"/>
                    <a:pt x="1517214" y="685022"/>
                    <a:pt x="1516262" y="676259"/>
                  </a:cubicBezTo>
                  <a:cubicBezTo>
                    <a:pt x="1500879" y="677906"/>
                    <a:pt x="1487087" y="666772"/>
                    <a:pt x="1485439" y="651389"/>
                  </a:cubicBezTo>
                  <a:cubicBezTo>
                    <a:pt x="1483896" y="636920"/>
                    <a:pt x="1493687" y="623681"/>
                    <a:pt x="1507975" y="620918"/>
                  </a:cubicBezTo>
                  <a:lnTo>
                    <a:pt x="1507975" y="620918"/>
                  </a:lnTo>
                  <a:cubicBezTo>
                    <a:pt x="1506261" y="611393"/>
                    <a:pt x="1504356" y="602535"/>
                    <a:pt x="1502355" y="593486"/>
                  </a:cubicBezTo>
                  <a:lnTo>
                    <a:pt x="1502355" y="593486"/>
                  </a:lnTo>
                  <a:cubicBezTo>
                    <a:pt x="1487420" y="597354"/>
                    <a:pt x="1472170" y="588372"/>
                    <a:pt x="1468303" y="573436"/>
                  </a:cubicBezTo>
                  <a:cubicBezTo>
                    <a:pt x="1464436" y="558501"/>
                    <a:pt x="1473418" y="543251"/>
                    <a:pt x="1488354" y="539384"/>
                  </a:cubicBezTo>
                  <a:cubicBezTo>
                    <a:pt x="1485591" y="530431"/>
                    <a:pt x="1482829" y="521477"/>
                    <a:pt x="1479781" y="512714"/>
                  </a:cubicBezTo>
                  <a:lnTo>
                    <a:pt x="1479781" y="512714"/>
                  </a:lnTo>
                  <a:cubicBezTo>
                    <a:pt x="1465370" y="518210"/>
                    <a:pt x="1449225" y="510981"/>
                    <a:pt x="1443729" y="496570"/>
                  </a:cubicBezTo>
                  <a:cubicBezTo>
                    <a:pt x="1438233" y="482158"/>
                    <a:pt x="1445463" y="466013"/>
                    <a:pt x="1459874" y="460517"/>
                  </a:cubicBezTo>
                  <a:cubicBezTo>
                    <a:pt x="1456254" y="451945"/>
                    <a:pt x="1452349" y="443372"/>
                    <a:pt x="1448349" y="434990"/>
                  </a:cubicBezTo>
                  <a:cubicBezTo>
                    <a:pt x="1434671" y="442115"/>
                    <a:pt x="1417802" y="436810"/>
                    <a:pt x="1410677" y="423132"/>
                  </a:cubicBezTo>
                  <a:cubicBezTo>
                    <a:pt x="1403552" y="409454"/>
                    <a:pt x="1408858" y="392585"/>
                    <a:pt x="1422536" y="385460"/>
                  </a:cubicBezTo>
                  <a:lnTo>
                    <a:pt x="1422536" y="385460"/>
                  </a:lnTo>
                  <a:cubicBezTo>
                    <a:pt x="1417869" y="377364"/>
                    <a:pt x="1413011" y="369363"/>
                    <a:pt x="1408248" y="361362"/>
                  </a:cubicBezTo>
                  <a:cubicBezTo>
                    <a:pt x="1395437" y="369963"/>
                    <a:pt x="1378083" y="366553"/>
                    <a:pt x="1369482" y="353742"/>
                  </a:cubicBezTo>
                  <a:cubicBezTo>
                    <a:pt x="1360880" y="340931"/>
                    <a:pt x="1364290" y="323577"/>
                    <a:pt x="1377102" y="314975"/>
                  </a:cubicBezTo>
                  <a:lnTo>
                    <a:pt x="1377102" y="314975"/>
                  </a:lnTo>
                  <a:cubicBezTo>
                    <a:pt x="1371672" y="307451"/>
                    <a:pt x="1366053" y="299926"/>
                    <a:pt x="1360337" y="292592"/>
                  </a:cubicBezTo>
                  <a:lnTo>
                    <a:pt x="1360337" y="292592"/>
                  </a:lnTo>
                  <a:cubicBezTo>
                    <a:pt x="1348498" y="302479"/>
                    <a:pt x="1330886" y="300907"/>
                    <a:pt x="1320999" y="289067"/>
                  </a:cubicBezTo>
                  <a:cubicBezTo>
                    <a:pt x="1311112" y="277228"/>
                    <a:pt x="1312684" y="259616"/>
                    <a:pt x="1324524" y="249729"/>
                  </a:cubicBezTo>
                  <a:cubicBezTo>
                    <a:pt x="1318237" y="242776"/>
                    <a:pt x="1311855" y="236013"/>
                    <a:pt x="1305474" y="229346"/>
                  </a:cubicBezTo>
                  <a:lnTo>
                    <a:pt x="1305474" y="229346"/>
                  </a:lnTo>
                  <a:cubicBezTo>
                    <a:pt x="1294615" y="239909"/>
                    <a:pt x="1277394" y="240156"/>
                    <a:pt x="1266231" y="229917"/>
                  </a:cubicBezTo>
                  <a:cubicBezTo>
                    <a:pt x="1261049" y="224917"/>
                    <a:pt x="1258068" y="218068"/>
                    <a:pt x="1257944" y="210867"/>
                  </a:cubicBezTo>
                  <a:cubicBezTo>
                    <a:pt x="1257639" y="203495"/>
                    <a:pt x="1260201" y="196294"/>
                    <a:pt x="1265087" y="190769"/>
                  </a:cubicBezTo>
                  <a:cubicBezTo>
                    <a:pt x="1258039" y="184578"/>
                    <a:pt x="1251086" y="178482"/>
                    <a:pt x="1243942" y="172481"/>
                  </a:cubicBezTo>
                  <a:cubicBezTo>
                    <a:pt x="1234627" y="184788"/>
                    <a:pt x="1217101" y="187226"/>
                    <a:pt x="1204794" y="177911"/>
                  </a:cubicBezTo>
                  <a:cubicBezTo>
                    <a:pt x="1192488" y="168595"/>
                    <a:pt x="1190050" y="151069"/>
                    <a:pt x="1199365" y="138763"/>
                  </a:cubicBezTo>
                  <a:lnTo>
                    <a:pt x="1199365" y="138763"/>
                  </a:lnTo>
                  <a:cubicBezTo>
                    <a:pt x="1191840" y="133334"/>
                    <a:pt x="1184030" y="128190"/>
                    <a:pt x="1176219" y="123047"/>
                  </a:cubicBezTo>
                  <a:lnTo>
                    <a:pt x="1176219" y="123047"/>
                  </a:lnTo>
                  <a:cubicBezTo>
                    <a:pt x="1167018" y="135410"/>
                    <a:pt x="1149530" y="137972"/>
                    <a:pt x="1137167" y="128762"/>
                  </a:cubicBezTo>
                  <a:cubicBezTo>
                    <a:pt x="1126508" y="120827"/>
                    <a:pt x="1122927" y="106483"/>
                    <a:pt x="1128594" y="94472"/>
                  </a:cubicBezTo>
                  <a:cubicBezTo>
                    <a:pt x="1120403" y="89995"/>
                    <a:pt x="1112211" y="85518"/>
                    <a:pt x="1103925" y="81327"/>
                  </a:cubicBezTo>
                  <a:lnTo>
                    <a:pt x="1103925" y="81327"/>
                  </a:lnTo>
                  <a:cubicBezTo>
                    <a:pt x="1096571" y="94929"/>
                    <a:pt x="1079579" y="99996"/>
                    <a:pt x="1065977" y="92643"/>
                  </a:cubicBezTo>
                  <a:cubicBezTo>
                    <a:pt x="1053499" y="85899"/>
                    <a:pt x="1048032" y="70897"/>
                    <a:pt x="1053252" y="57705"/>
                  </a:cubicBezTo>
                  <a:cubicBezTo>
                    <a:pt x="1044679" y="54181"/>
                    <a:pt x="1036011" y="50752"/>
                    <a:pt x="1027248" y="47513"/>
                  </a:cubicBezTo>
                  <a:cubicBezTo>
                    <a:pt x="1022410" y="62163"/>
                    <a:pt x="1006608" y="70116"/>
                    <a:pt x="991958" y="65277"/>
                  </a:cubicBezTo>
                  <a:cubicBezTo>
                    <a:pt x="977309" y="60439"/>
                    <a:pt x="969355" y="44637"/>
                    <a:pt x="974194" y="29987"/>
                  </a:cubicBezTo>
                  <a:lnTo>
                    <a:pt x="974194" y="29987"/>
                  </a:lnTo>
                  <a:cubicBezTo>
                    <a:pt x="965240" y="27416"/>
                    <a:pt x="956287" y="24939"/>
                    <a:pt x="947238" y="22653"/>
                  </a:cubicBezTo>
                  <a:cubicBezTo>
                    <a:pt x="944057" y="37750"/>
                    <a:pt x="929236" y="47409"/>
                    <a:pt x="914139" y="44227"/>
                  </a:cubicBezTo>
                  <a:cubicBezTo>
                    <a:pt x="899042" y="41046"/>
                    <a:pt x="889383" y="26225"/>
                    <a:pt x="892565" y="11128"/>
                  </a:cubicBezTo>
                  <a:lnTo>
                    <a:pt x="892565" y="11128"/>
                  </a:lnTo>
                  <a:cubicBezTo>
                    <a:pt x="883040" y="9509"/>
                    <a:pt x="874182" y="8080"/>
                    <a:pt x="864942" y="6842"/>
                  </a:cubicBezTo>
                  <a:lnTo>
                    <a:pt x="864942" y="6842"/>
                  </a:lnTo>
                  <a:cubicBezTo>
                    <a:pt x="862485" y="22110"/>
                    <a:pt x="848112" y="32493"/>
                    <a:pt x="832843" y="30035"/>
                  </a:cubicBezTo>
                  <a:cubicBezTo>
                    <a:pt x="818832" y="27778"/>
                    <a:pt x="808726" y="15395"/>
                    <a:pt x="809316" y="1222"/>
                  </a:cubicBezTo>
                  <a:lnTo>
                    <a:pt x="809316" y="1222"/>
                  </a:lnTo>
                  <a:cubicBezTo>
                    <a:pt x="799791" y="555"/>
                    <a:pt x="790266" y="174"/>
                    <a:pt x="781313" y="-112"/>
                  </a:cubicBezTo>
                  <a:lnTo>
                    <a:pt x="781313" y="-112"/>
                  </a:lnTo>
                  <a:cubicBezTo>
                    <a:pt x="780408" y="15328"/>
                    <a:pt x="767168" y="27111"/>
                    <a:pt x="751728" y="26215"/>
                  </a:cubicBezTo>
                  <a:cubicBezTo>
                    <a:pt x="737545" y="25387"/>
                    <a:pt x="726230" y="14071"/>
                    <a:pt x="725401" y="-112"/>
                  </a:cubicBezTo>
                  <a:cubicBezTo>
                    <a:pt x="715876" y="-112"/>
                    <a:pt x="706351" y="841"/>
                    <a:pt x="697493" y="1603"/>
                  </a:cubicBezTo>
                  <a:lnTo>
                    <a:pt x="697493" y="1603"/>
                  </a:lnTo>
                  <a:cubicBezTo>
                    <a:pt x="699255" y="16938"/>
                    <a:pt x="688253" y="30797"/>
                    <a:pt x="672918" y="32559"/>
                  </a:cubicBezTo>
                  <a:cubicBezTo>
                    <a:pt x="657583" y="34321"/>
                    <a:pt x="643724" y="23320"/>
                    <a:pt x="641962" y="7985"/>
                  </a:cubicBezTo>
                  <a:cubicBezTo>
                    <a:pt x="632437" y="9413"/>
                    <a:pt x="623579" y="11033"/>
                    <a:pt x="614435" y="12842"/>
                  </a:cubicBezTo>
                  <a:cubicBezTo>
                    <a:pt x="615825" y="20091"/>
                    <a:pt x="614359" y="27606"/>
                    <a:pt x="610339" y="33797"/>
                  </a:cubicBezTo>
                  <a:cubicBezTo>
                    <a:pt x="606624" y="40017"/>
                    <a:pt x="600538" y="44456"/>
                    <a:pt x="593480" y="46085"/>
                  </a:cubicBezTo>
                  <a:cubicBezTo>
                    <a:pt x="578668" y="49190"/>
                    <a:pt x="564009" y="40208"/>
                    <a:pt x="560047" y="25606"/>
                  </a:cubicBezTo>
                  <a:lnTo>
                    <a:pt x="560047" y="25606"/>
                  </a:lnTo>
                  <a:cubicBezTo>
                    <a:pt x="551093" y="28082"/>
                    <a:pt x="542140" y="30654"/>
                    <a:pt x="533282" y="33416"/>
                  </a:cubicBezTo>
                  <a:cubicBezTo>
                    <a:pt x="538540" y="47961"/>
                    <a:pt x="531015" y="64020"/>
                    <a:pt x="516470" y="69278"/>
                  </a:cubicBezTo>
                  <a:cubicBezTo>
                    <a:pt x="501925" y="74536"/>
                    <a:pt x="485866" y="67011"/>
                    <a:pt x="480609" y="52466"/>
                  </a:cubicBezTo>
                  <a:lnTo>
                    <a:pt x="480609" y="52466"/>
                  </a:lnTo>
                  <a:cubicBezTo>
                    <a:pt x="471941" y="55895"/>
                    <a:pt x="463368" y="59515"/>
                    <a:pt x="454796" y="63230"/>
                  </a:cubicBezTo>
                  <a:lnTo>
                    <a:pt x="454796" y="63230"/>
                  </a:lnTo>
                  <a:cubicBezTo>
                    <a:pt x="460796" y="77479"/>
                    <a:pt x="454119" y="93900"/>
                    <a:pt x="439861" y="99910"/>
                  </a:cubicBezTo>
                  <a:cubicBezTo>
                    <a:pt x="426611" y="105492"/>
                    <a:pt x="411295" y="100139"/>
                    <a:pt x="404409" y="87518"/>
                  </a:cubicBezTo>
                  <a:cubicBezTo>
                    <a:pt x="396217" y="91900"/>
                    <a:pt x="388025" y="96377"/>
                    <a:pt x="379929" y="101044"/>
                  </a:cubicBezTo>
                  <a:lnTo>
                    <a:pt x="379929" y="101044"/>
                  </a:lnTo>
                  <a:cubicBezTo>
                    <a:pt x="388083" y="114198"/>
                    <a:pt x="384032" y="131467"/>
                    <a:pt x="370880" y="139620"/>
                  </a:cubicBezTo>
                  <a:cubicBezTo>
                    <a:pt x="357729" y="147774"/>
                    <a:pt x="340458" y="143725"/>
                    <a:pt x="332304" y="130571"/>
                  </a:cubicBezTo>
                  <a:cubicBezTo>
                    <a:pt x="324589" y="135905"/>
                    <a:pt x="316969" y="141239"/>
                    <a:pt x="309444" y="146764"/>
                  </a:cubicBezTo>
                  <a:cubicBezTo>
                    <a:pt x="319071" y="158813"/>
                    <a:pt x="317109" y="176377"/>
                    <a:pt x="305063" y="186007"/>
                  </a:cubicBezTo>
                  <a:cubicBezTo>
                    <a:pt x="293016" y="195637"/>
                    <a:pt x="275447" y="193675"/>
                    <a:pt x="265820" y="181625"/>
                  </a:cubicBezTo>
                  <a:lnTo>
                    <a:pt x="265820" y="181625"/>
                  </a:lnTo>
                  <a:cubicBezTo>
                    <a:pt x="258676" y="187721"/>
                    <a:pt x="251723" y="193913"/>
                    <a:pt x="244865" y="200199"/>
                  </a:cubicBezTo>
                  <a:cubicBezTo>
                    <a:pt x="255754" y="211143"/>
                    <a:pt x="255712" y="228841"/>
                    <a:pt x="244769" y="239728"/>
                  </a:cubicBezTo>
                  <a:cubicBezTo>
                    <a:pt x="233828" y="250615"/>
                    <a:pt x="216130" y="250577"/>
                    <a:pt x="205241" y="239633"/>
                  </a:cubicBezTo>
                  <a:lnTo>
                    <a:pt x="205241" y="239633"/>
                  </a:lnTo>
                  <a:cubicBezTo>
                    <a:pt x="198859" y="246395"/>
                    <a:pt x="192572" y="253349"/>
                    <a:pt x="186191" y="260397"/>
                  </a:cubicBezTo>
                  <a:lnTo>
                    <a:pt x="186191" y="260397"/>
                  </a:lnTo>
                  <a:cubicBezTo>
                    <a:pt x="197612" y="270827"/>
                    <a:pt x="198419" y="288534"/>
                    <a:pt x="187991" y="299954"/>
                  </a:cubicBezTo>
                  <a:cubicBezTo>
                    <a:pt x="178378" y="310489"/>
                    <a:pt x="162389" y="312118"/>
                    <a:pt x="150853" y="303736"/>
                  </a:cubicBezTo>
                  <a:cubicBezTo>
                    <a:pt x="145233" y="311165"/>
                    <a:pt x="139804" y="318785"/>
                    <a:pt x="134470" y="326405"/>
                  </a:cubicBezTo>
                  <a:lnTo>
                    <a:pt x="134470" y="326405"/>
                  </a:lnTo>
                  <a:cubicBezTo>
                    <a:pt x="146747" y="335016"/>
                    <a:pt x="150281" y="351647"/>
                    <a:pt x="142566" y="364505"/>
                  </a:cubicBezTo>
                  <a:cubicBezTo>
                    <a:pt x="138588" y="370544"/>
                    <a:pt x="132397" y="374792"/>
                    <a:pt x="125326" y="376316"/>
                  </a:cubicBezTo>
                  <a:cubicBezTo>
                    <a:pt x="118166" y="378021"/>
                    <a:pt x="110626" y="376888"/>
                    <a:pt x="104276" y="373173"/>
                  </a:cubicBezTo>
                  <a:cubicBezTo>
                    <a:pt x="99608" y="381174"/>
                    <a:pt x="94751" y="389175"/>
                    <a:pt x="90369" y="397367"/>
                  </a:cubicBezTo>
                  <a:cubicBezTo>
                    <a:pt x="104231" y="404148"/>
                    <a:pt x="109967" y="420893"/>
                    <a:pt x="103180" y="434752"/>
                  </a:cubicBezTo>
                  <a:cubicBezTo>
                    <a:pt x="96395" y="448611"/>
                    <a:pt x="79656" y="454345"/>
                    <a:pt x="65795" y="447563"/>
                  </a:cubicBezTo>
                  <a:lnTo>
                    <a:pt x="65795" y="447563"/>
                  </a:lnTo>
                  <a:cubicBezTo>
                    <a:pt x="61985" y="456041"/>
                    <a:pt x="58270" y="464613"/>
                    <a:pt x="54841" y="473281"/>
                  </a:cubicBezTo>
                  <a:lnTo>
                    <a:pt x="54841" y="473281"/>
                  </a:lnTo>
                  <a:cubicBezTo>
                    <a:pt x="69333" y="478539"/>
                    <a:pt x="76818" y="494550"/>
                    <a:pt x="71557" y="509047"/>
                  </a:cubicBezTo>
                  <a:cubicBezTo>
                    <a:pt x="66297" y="523544"/>
                    <a:pt x="50283" y="531021"/>
                    <a:pt x="35791" y="525764"/>
                  </a:cubicBezTo>
                  <a:cubicBezTo>
                    <a:pt x="32933" y="534622"/>
                    <a:pt x="30076" y="543480"/>
                    <a:pt x="27504" y="552529"/>
                  </a:cubicBezTo>
                  <a:lnTo>
                    <a:pt x="27504" y="552529"/>
                  </a:lnTo>
                  <a:cubicBezTo>
                    <a:pt x="34597" y="554539"/>
                    <a:pt x="40637" y="559215"/>
                    <a:pt x="44363" y="565578"/>
                  </a:cubicBezTo>
                  <a:cubicBezTo>
                    <a:pt x="47960" y="571798"/>
                    <a:pt x="49082" y="579142"/>
                    <a:pt x="47507" y="586152"/>
                  </a:cubicBezTo>
                  <a:cubicBezTo>
                    <a:pt x="44006" y="600830"/>
                    <a:pt x="29702" y="610250"/>
                    <a:pt x="14836" y="607679"/>
                  </a:cubicBezTo>
                  <a:cubicBezTo>
                    <a:pt x="13026" y="617204"/>
                    <a:pt x="11312" y="625967"/>
                    <a:pt x="9788" y="635206"/>
                  </a:cubicBezTo>
                  <a:lnTo>
                    <a:pt x="9788" y="635206"/>
                  </a:lnTo>
                  <a:cubicBezTo>
                    <a:pt x="17011" y="636263"/>
                    <a:pt x="23554" y="640045"/>
                    <a:pt x="28076" y="645779"/>
                  </a:cubicBezTo>
                  <a:cubicBezTo>
                    <a:pt x="32487" y="651494"/>
                    <a:pt x="34501" y="658704"/>
                    <a:pt x="33695" y="665876"/>
                  </a:cubicBezTo>
                  <a:cubicBezTo>
                    <a:pt x="32715" y="673077"/>
                    <a:pt x="28911" y="679583"/>
                    <a:pt x="23123" y="683974"/>
                  </a:cubicBezTo>
                  <a:cubicBezTo>
                    <a:pt x="17405" y="688565"/>
                    <a:pt x="10141" y="690784"/>
                    <a:pt x="2834" y="690165"/>
                  </a:cubicBezTo>
                  <a:lnTo>
                    <a:pt x="2834" y="690165"/>
                  </a:lnTo>
                  <a:cubicBezTo>
                    <a:pt x="1977" y="699690"/>
                    <a:pt x="1310" y="708644"/>
                    <a:pt x="739" y="717978"/>
                  </a:cubicBezTo>
                  <a:cubicBezTo>
                    <a:pt x="16167" y="719064"/>
                    <a:pt x="27792" y="732456"/>
                    <a:pt x="26705" y="747877"/>
                  </a:cubicBezTo>
                  <a:cubicBezTo>
                    <a:pt x="25704" y="762088"/>
                    <a:pt x="14203" y="773280"/>
                    <a:pt x="-23" y="773890"/>
                  </a:cubicBezTo>
                  <a:lnTo>
                    <a:pt x="-23" y="773890"/>
                  </a:lnTo>
                  <a:cubicBezTo>
                    <a:pt x="-23" y="783415"/>
                    <a:pt x="-23" y="792940"/>
                    <a:pt x="929" y="801798"/>
                  </a:cubicBezTo>
                  <a:cubicBezTo>
                    <a:pt x="16366" y="800836"/>
                    <a:pt x="29658" y="812571"/>
                    <a:pt x="30618" y="828011"/>
                  </a:cubicBezTo>
                  <a:cubicBezTo>
                    <a:pt x="31533" y="842727"/>
                    <a:pt x="20884" y="855624"/>
                    <a:pt x="6263" y="857519"/>
                  </a:cubicBezTo>
                  <a:lnTo>
                    <a:pt x="6263" y="857519"/>
                  </a:lnTo>
                  <a:cubicBezTo>
                    <a:pt x="7502" y="867044"/>
                    <a:pt x="8835" y="875998"/>
                    <a:pt x="10359" y="885142"/>
                  </a:cubicBezTo>
                  <a:lnTo>
                    <a:pt x="10359" y="885142"/>
                  </a:lnTo>
                  <a:cubicBezTo>
                    <a:pt x="25666" y="882932"/>
                    <a:pt x="39869" y="893543"/>
                    <a:pt x="42081" y="908850"/>
                  </a:cubicBezTo>
                  <a:cubicBezTo>
                    <a:pt x="44113" y="922899"/>
                    <a:pt x="35312" y="936243"/>
                    <a:pt x="21599" y="939911"/>
                  </a:cubicBezTo>
                  <a:lnTo>
                    <a:pt x="21599" y="939911"/>
                  </a:lnTo>
                  <a:cubicBezTo>
                    <a:pt x="23885" y="949436"/>
                    <a:pt x="26171" y="958103"/>
                    <a:pt x="28647" y="967057"/>
                  </a:cubicBezTo>
                  <a:lnTo>
                    <a:pt x="28647" y="967057"/>
                  </a:lnTo>
                  <a:cubicBezTo>
                    <a:pt x="43350" y="962371"/>
                    <a:pt x="59065" y="970495"/>
                    <a:pt x="63747" y="985202"/>
                  </a:cubicBezTo>
                  <a:cubicBezTo>
                    <a:pt x="68428" y="999909"/>
                    <a:pt x="60304" y="1015615"/>
                    <a:pt x="45602" y="1020302"/>
                  </a:cubicBezTo>
                  <a:cubicBezTo>
                    <a:pt x="48745" y="1029065"/>
                    <a:pt x="52174" y="1037732"/>
                    <a:pt x="55698" y="1046400"/>
                  </a:cubicBezTo>
                  <a:lnTo>
                    <a:pt x="55698" y="1046400"/>
                  </a:lnTo>
                  <a:cubicBezTo>
                    <a:pt x="69725" y="1040695"/>
                    <a:pt x="85769" y="1046914"/>
                    <a:pt x="92274" y="1060592"/>
                  </a:cubicBezTo>
                  <a:cubicBezTo>
                    <a:pt x="95078" y="1067298"/>
                    <a:pt x="95078" y="1074842"/>
                    <a:pt x="92274" y="1081547"/>
                  </a:cubicBezTo>
                  <a:cubicBezTo>
                    <a:pt x="89849" y="1088444"/>
                    <a:pt x="84825" y="1094121"/>
                    <a:pt x="78272" y="1097359"/>
                  </a:cubicBezTo>
                  <a:lnTo>
                    <a:pt x="78272" y="1097359"/>
                  </a:lnTo>
                  <a:cubicBezTo>
                    <a:pt x="82463" y="1105741"/>
                    <a:pt x="86750" y="1114028"/>
                    <a:pt x="91131" y="1122219"/>
                  </a:cubicBezTo>
                  <a:cubicBezTo>
                    <a:pt x="105308" y="1116037"/>
                    <a:pt x="121812" y="1122524"/>
                    <a:pt x="127993" y="1136697"/>
                  </a:cubicBezTo>
                  <a:cubicBezTo>
                    <a:pt x="133073" y="1148346"/>
                    <a:pt x="129670" y="1161957"/>
                    <a:pt x="119706" y="1169844"/>
                  </a:cubicBezTo>
                  <a:lnTo>
                    <a:pt x="119706" y="1169844"/>
                  </a:lnTo>
                  <a:cubicBezTo>
                    <a:pt x="124754" y="1177655"/>
                    <a:pt x="129898" y="1185465"/>
                    <a:pt x="135232" y="1193085"/>
                  </a:cubicBezTo>
                  <a:cubicBezTo>
                    <a:pt x="148110" y="1184522"/>
                    <a:pt x="165493" y="1188018"/>
                    <a:pt x="174057" y="1200896"/>
                  </a:cubicBezTo>
                  <a:cubicBezTo>
                    <a:pt x="181924" y="1212726"/>
                    <a:pt x="179688" y="1228566"/>
                    <a:pt x="168855" y="1237757"/>
                  </a:cubicBezTo>
                  <a:cubicBezTo>
                    <a:pt x="174665" y="1244996"/>
                    <a:pt x="180666" y="1252236"/>
                    <a:pt x="186762" y="1259189"/>
                  </a:cubicBezTo>
                  <a:lnTo>
                    <a:pt x="186762" y="1259189"/>
                  </a:lnTo>
                  <a:cubicBezTo>
                    <a:pt x="198046" y="1248664"/>
                    <a:pt x="215722" y="1249283"/>
                    <a:pt x="226243" y="1260570"/>
                  </a:cubicBezTo>
                  <a:cubicBezTo>
                    <a:pt x="236765" y="1271857"/>
                    <a:pt x="236146" y="1289526"/>
                    <a:pt x="224862" y="1300051"/>
                  </a:cubicBezTo>
                  <a:cubicBezTo>
                    <a:pt x="231434" y="1306623"/>
                    <a:pt x="238197" y="1313005"/>
                    <a:pt x="245055" y="1319101"/>
                  </a:cubicBezTo>
                  <a:cubicBezTo>
                    <a:pt x="255050" y="1307347"/>
                    <a:pt x="272683" y="1305918"/>
                    <a:pt x="284441" y="1315910"/>
                  </a:cubicBezTo>
                  <a:cubicBezTo>
                    <a:pt x="296199" y="1325902"/>
                    <a:pt x="297627" y="1343542"/>
                    <a:pt x="287632" y="1355296"/>
                  </a:cubicBezTo>
                  <a:lnTo>
                    <a:pt x="287632" y="1355296"/>
                  </a:lnTo>
                  <a:cubicBezTo>
                    <a:pt x="294871" y="1361106"/>
                    <a:pt x="302300" y="1366726"/>
                    <a:pt x="309825" y="1372250"/>
                  </a:cubicBezTo>
                  <a:cubicBezTo>
                    <a:pt x="319059" y="1359839"/>
                    <a:pt x="336602" y="1357268"/>
                    <a:pt x="349009" y="1366507"/>
                  </a:cubicBezTo>
                  <a:cubicBezTo>
                    <a:pt x="360663" y="1375175"/>
                    <a:pt x="363749" y="1391320"/>
                    <a:pt x="356117" y="1403683"/>
                  </a:cubicBezTo>
                  <a:lnTo>
                    <a:pt x="356117" y="1403683"/>
                  </a:lnTo>
                  <a:cubicBezTo>
                    <a:pt x="364022" y="1408636"/>
                    <a:pt x="372023" y="1413208"/>
                    <a:pt x="380024" y="1418161"/>
                  </a:cubicBezTo>
                  <a:lnTo>
                    <a:pt x="380024" y="1418161"/>
                  </a:lnTo>
                  <a:cubicBezTo>
                    <a:pt x="387920" y="1404864"/>
                    <a:pt x="405104" y="1400483"/>
                    <a:pt x="418401" y="1408379"/>
                  </a:cubicBezTo>
                  <a:cubicBezTo>
                    <a:pt x="430869" y="1415780"/>
                    <a:pt x="435622" y="1431467"/>
                    <a:pt x="429364" y="1444545"/>
                  </a:cubicBezTo>
                  <a:cubicBezTo>
                    <a:pt x="437746" y="1448641"/>
                    <a:pt x="446223" y="1452451"/>
                    <a:pt x="454796" y="1456261"/>
                  </a:cubicBezTo>
                  <a:lnTo>
                    <a:pt x="454796" y="1456261"/>
                  </a:lnTo>
                  <a:cubicBezTo>
                    <a:pt x="460901" y="1442431"/>
                    <a:pt x="476722" y="1435754"/>
                    <a:pt x="490895" y="1441021"/>
                  </a:cubicBezTo>
                  <a:cubicBezTo>
                    <a:pt x="497630" y="1443697"/>
                    <a:pt x="502992" y="1448993"/>
                    <a:pt x="505754" y="1455689"/>
                  </a:cubicBezTo>
                  <a:cubicBezTo>
                    <a:pt x="508822" y="1462376"/>
                    <a:pt x="509203" y="1469977"/>
                    <a:pt x="506802" y="1476930"/>
                  </a:cubicBezTo>
                  <a:cubicBezTo>
                    <a:pt x="515565" y="1479978"/>
                    <a:pt x="524328" y="1483121"/>
                    <a:pt x="533282" y="1485884"/>
                  </a:cubicBezTo>
                  <a:cubicBezTo>
                    <a:pt x="537358" y="1471129"/>
                    <a:pt x="552617" y="1462462"/>
                    <a:pt x="567372" y="1466538"/>
                  </a:cubicBezTo>
                  <a:cubicBezTo>
                    <a:pt x="574354" y="1468462"/>
                    <a:pt x="580307" y="1473053"/>
                    <a:pt x="583955" y="1479312"/>
                  </a:cubicBezTo>
                  <a:cubicBezTo>
                    <a:pt x="587765" y="1485627"/>
                    <a:pt x="588927" y="1493189"/>
                    <a:pt x="587193" y="1500362"/>
                  </a:cubicBezTo>
                  <a:lnTo>
                    <a:pt x="587193" y="1500362"/>
                  </a:lnTo>
                  <a:cubicBezTo>
                    <a:pt x="596718" y="1502457"/>
                    <a:pt x="605386" y="1504362"/>
                    <a:pt x="614530" y="1506172"/>
                  </a:cubicBezTo>
                  <a:lnTo>
                    <a:pt x="614530" y="1506172"/>
                  </a:lnTo>
                  <a:cubicBezTo>
                    <a:pt x="617816" y="1491056"/>
                    <a:pt x="632732" y="1481474"/>
                    <a:pt x="647839" y="1484750"/>
                  </a:cubicBezTo>
                  <a:cubicBezTo>
                    <a:pt x="661688" y="1487760"/>
                    <a:pt x="671108" y="1500638"/>
                    <a:pt x="669775" y="1514745"/>
                  </a:cubicBezTo>
                  <a:lnTo>
                    <a:pt x="669775" y="1514745"/>
                  </a:lnTo>
                  <a:cubicBezTo>
                    <a:pt x="679300" y="1515887"/>
                    <a:pt x="688253" y="1516840"/>
                    <a:pt x="697588" y="1517602"/>
                  </a:cubicBezTo>
                  <a:lnTo>
                    <a:pt x="697588" y="1517602"/>
                  </a:lnTo>
                  <a:cubicBezTo>
                    <a:pt x="698321" y="1502190"/>
                    <a:pt x="711418" y="1490294"/>
                    <a:pt x="726830" y="1491027"/>
                  </a:cubicBezTo>
                  <a:cubicBezTo>
                    <a:pt x="742241" y="1491760"/>
                    <a:pt x="754138" y="1504857"/>
                    <a:pt x="753404" y="1520269"/>
                  </a:cubicBezTo>
                  <a:lnTo>
                    <a:pt x="760453" y="1520269"/>
                  </a:lnTo>
                  <a:cubicBezTo>
                    <a:pt x="767406" y="1520269"/>
                    <a:pt x="774455" y="1520269"/>
                    <a:pt x="781408" y="1520269"/>
                  </a:cubicBezTo>
                  <a:lnTo>
                    <a:pt x="781408" y="1520269"/>
                  </a:lnTo>
                  <a:cubicBezTo>
                    <a:pt x="780484" y="1504886"/>
                    <a:pt x="792219" y="1491665"/>
                    <a:pt x="807602" y="1490741"/>
                  </a:cubicBezTo>
                  <a:cubicBezTo>
                    <a:pt x="822985" y="1489818"/>
                    <a:pt x="836205" y="1501552"/>
                    <a:pt x="837129" y="1516935"/>
                  </a:cubicBezTo>
                  <a:cubicBezTo>
                    <a:pt x="846654" y="1515983"/>
                    <a:pt x="856179" y="1514840"/>
                    <a:pt x="864942" y="1513601"/>
                  </a:cubicBezTo>
                  <a:lnTo>
                    <a:pt x="864942" y="1513601"/>
                  </a:lnTo>
                  <a:cubicBezTo>
                    <a:pt x="862894" y="1498618"/>
                    <a:pt x="872867" y="1484626"/>
                    <a:pt x="887707" y="1481693"/>
                  </a:cubicBezTo>
                  <a:cubicBezTo>
                    <a:pt x="894870" y="1480435"/>
                    <a:pt x="902233" y="1482159"/>
                    <a:pt x="908090" y="1486455"/>
                  </a:cubicBezTo>
                  <a:cubicBezTo>
                    <a:pt x="914177" y="1490579"/>
                    <a:pt x="918444" y="1496885"/>
                    <a:pt x="919997" y="1504076"/>
                  </a:cubicBezTo>
                  <a:cubicBezTo>
                    <a:pt x="929522" y="1502171"/>
                    <a:pt x="938190" y="1500076"/>
                    <a:pt x="947238" y="1497790"/>
                  </a:cubicBezTo>
                  <a:cubicBezTo>
                    <a:pt x="943752" y="1482721"/>
                    <a:pt x="953144" y="1467681"/>
                    <a:pt x="968212" y="1464195"/>
                  </a:cubicBezTo>
                  <a:cubicBezTo>
                    <a:pt x="982023" y="1461005"/>
                    <a:pt x="996054" y="1468634"/>
                    <a:pt x="1000864" y="1481979"/>
                  </a:cubicBezTo>
                  <a:lnTo>
                    <a:pt x="1000864" y="1481979"/>
                  </a:lnTo>
                  <a:cubicBezTo>
                    <a:pt x="1009722" y="1479026"/>
                    <a:pt x="1018485" y="1475787"/>
                    <a:pt x="1027248" y="1472454"/>
                  </a:cubicBezTo>
                  <a:cubicBezTo>
                    <a:pt x="1021276" y="1458223"/>
                    <a:pt x="1027972" y="1441850"/>
                    <a:pt x="1042203" y="1435878"/>
                  </a:cubicBezTo>
                  <a:cubicBezTo>
                    <a:pt x="1056433" y="1429905"/>
                    <a:pt x="1072806" y="1436601"/>
                    <a:pt x="1078779" y="1450832"/>
                  </a:cubicBezTo>
                  <a:lnTo>
                    <a:pt x="1078779" y="1450832"/>
                  </a:lnTo>
                  <a:cubicBezTo>
                    <a:pt x="1087256" y="1446831"/>
                    <a:pt x="1095733" y="1442831"/>
                    <a:pt x="1104020" y="1438640"/>
                  </a:cubicBezTo>
                  <a:lnTo>
                    <a:pt x="1104020" y="1438640"/>
                  </a:lnTo>
                  <a:cubicBezTo>
                    <a:pt x="1096581" y="1425124"/>
                    <a:pt x="1101505" y="1408122"/>
                    <a:pt x="1115021" y="1400683"/>
                  </a:cubicBezTo>
                  <a:cubicBezTo>
                    <a:pt x="1128537" y="1393244"/>
                    <a:pt x="1145539" y="1398168"/>
                    <a:pt x="1152978" y="1411684"/>
                  </a:cubicBezTo>
                  <a:cubicBezTo>
                    <a:pt x="1160979" y="1406921"/>
                    <a:pt x="1168885" y="1402159"/>
                    <a:pt x="1176695" y="1396825"/>
                  </a:cubicBezTo>
                  <a:lnTo>
                    <a:pt x="1176695" y="1396825"/>
                  </a:lnTo>
                  <a:cubicBezTo>
                    <a:pt x="1168361" y="1384157"/>
                    <a:pt x="1171371" y="1367183"/>
                    <a:pt x="1183554" y="1358154"/>
                  </a:cubicBezTo>
                  <a:cubicBezTo>
                    <a:pt x="1189516" y="1354010"/>
                    <a:pt x="1196898" y="1352438"/>
                    <a:pt x="1204032" y="1353772"/>
                  </a:cubicBezTo>
                  <a:cubicBezTo>
                    <a:pt x="1211309" y="1354810"/>
                    <a:pt x="1217882" y="1358677"/>
                    <a:pt x="1222320" y="1364535"/>
                  </a:cubicBezTo>
                  <a:cubicBezTo>
                    <a:pt x="1229750" y="1358820"/>
                    <a:pt x="1237084" y="1353200"/>
                    <a:pt x="1244323" y="1347200"/>
                  </a:cubicBezTo>
                  <a:cubicBezTo>
                    <a:pt x="1234036" y="1335703"/>
                    <a:pt x="1235017" y="1318053"/>
                    <a:pt x="1246514" y="1307766"/>
                  </a:cubicBezTo>
                  <a:cubicBezTo>
                    <a:pt x="1258010" y="1297479"/>
                    <a:pt x="1275660" y="1298460"/>
                    <a:pt x="1285947" y="1309957"/>
                  </a:cubicBezTo>
                  <a:lnTo>
                    <a:pt x="1285947" y="1309957"/>
                  </a:lnTo>
                  <a:cubicBezTo>
                    <a:pt x="1292710" y="1303480"/>
                    <a:pt x="1299282" y="1296908"/>
                    <a:pt x="1305854" y="1290240"/>
                  </a:cubicBezTo>
                  <a:lnTo>
                    <a:pt x="1305854" y="1290240"/>
                  </a:lnTo>
                  <a:cubicBezTo>
                    <a:pt x="1295044" y="1279182"/>
                    <a:pt x="1295253" y="1261446"/>
                    <a:pt x="1306312" y="1250645"/>
                  </a:cubicBezTo>
                  <a:cubicBezTo>
                    <a:pt x="1316427" y="1240748"/>
                    <a:pt x="1332334" y="1239967"/>
                    <a:pt x="1343383" y="1248806"/>
                  </a:cubicBezTo>
                  <a:cubicBezTo>
                    <a:pt x="1349384" y="1241663"/>
                    <a:pt x="1355289" y="1234519"/>
                    <a:pt x="1361004" y="1227089"/>
                  </a:cubicBezTo>
                  <a:lnTo>
                    <a:pt x="1361004" y="1227089"/>
                  </a:lnTo>
                  <a:cubicBezTo>
                    <a:pt x="1348841" y="1217622"/>
                    <a:pt x="1346650" y="1200086"/>
                    <a:pt x="1356118" y="1187923"/>
                  </a:cubicBezTo>
                  <a:cubicBezTo>
                    <a:pt x="1365138" y="1176331"/>
                    <a:pt x="1381597" y="1173711"/>
                    <a:pt x="1393770" y="1181941"/>
                  </a:cubicBezTo>
                  <a:cubicBezTo>
                    <a:pt x="1399009" y="1174130"/>
                    <a:pt x="1404057" y="1166320"/>
                    <a:pt x="1408915" y="1158319"/>
                  </a:cubicBezTo>
                  <a:cubicBezTo>
                    <a:pt x="1395475" y="1150747"/>
                    <a:pt x="1390722" y="1133706"/>
                    <a:pt x="1398295" y="1120267"/>
                  </a:cubicBezTo>
                  <a:cubicBezTo>
                    <a:pt x="1405867" y="1106827"/>
                    <a:pt x="1422907" y="1102074"/>
                    <a:pt x="1436347" y="1109646"/>
                  </a:cubicBezTo>
                  <a:lnTo>
                    <a:pt x="1436347" y="1109646"/>
                  </a:lnTo>
                  <a:cubicBezTo>
                    <a:pt x="1440633" y="1101359"/>
                    <a:pt x="1444729" y="1092977"/>
                    <a:pt x="1448729" y="1084596"/>
                  </a:cubicBezTo>
                  <a:cubicBezTo>
                    <a:pt x="1434890" y="1077690"/>
                    <a:pt x="1429270" y="1060878"/>
                    <a:pt x="1436166" y="1047038"/>
                  </a:cubicBezTo>
                  <a:cubicBezTo>
                    <a:pt x="1442491" y="1034361"/>
                    <a:pt x="1457292" y="1028398"/>
                    <a:pt x="1470637" y="1033160"/>
                  </a:cubicBezTo>
                  <a:lnTo>
                    <a:pt x="1470637" y="1033160"/>
                  </a:lnTo>
                  <a:cubicBezTo>
                    <a:pt x="1473971" y="1024493"/>
                    <a:pt x="1477114" y="1015730"/>
                    <a:pt x="1480162" y="1006871"/>
                  </a:cubicBezTo>
                  <a:lnTo>
                    <a:pt x="1480162" y="1006871"/>
                  </a:lnTo>
                  <a:cubicBezTo>
                    <a:pt x="1465408" y="1002347"/>
                    <a:pt x="1457112" y="986717"/>
                    <a:pt x="1461636" y="971962"/>
                  </a:cubicBezTo>
                  <a:cubicBezTo>
                    <a:pt x="1466160" y="957208"/>
                    <a:pt x="1481791" y="948912"/>
                    <a:pt x="1496545" y="953436"/>
                  </a:cubicBezTo>
                  <a:cubicBezTo>
                    <a:pt x="1498926" y="944387"/>
                    <a:pt x="1501117" y="935339"/>
                    <a:pt x="1503117" y="926195"/>
                  </a:cubicBezTo>
                  <a:lnTo>
                    <a:pt x="1503117" y="926195"/>
                  </a:lnTo>
                  <a:cubicBezTo>
                    <a:pt x="1488106" y="922480"/>
                    <a:pt x="1478952" y="907297"/>
                    <a:pt x="1482667" y="892276"/>
                  </a:cubicBezTo>
                  <a:cubicBezTo>
                    <a:pt x="1486087" y="878484"/>
                    <a:pt x="1499298" y="869426"/>
                    <a:pt x="1513404" y="871235"/>
                  </a:cubicBezTo>
                  <a:cubicBezTo>
                    <a:pt x="1514833" y="861710"/>
                    <a:pt x="1515976" y="852852"/>
                    <a:pt x="1517024" y="843518"/>
                  </a:cubicBezTo>
                  <a:cubicBezTo>
                    <a:pt x="1501727" y="842203"/>
                    <a:pt x="1490201" y="829040"/>
                    <a:pt x="1490925" y="813704"/>
                  </a:cubicBezTo>
                  <a:close/>
                </a:path>
              </a:pathLst>
            </a:custGeom>
            <a:solidFill>
              <a:srgbClr val="FFFFFF"/>
            </a:solidFill>
            <a:ln w="15875">
              <a:solidFill>
                <a:srgbClr val="DFDFDF"/>
              </a:solidFill>
              <a:miter lim="800000"/>
            </a:ln>
            <a:effectLst>
              <a:outerShdw blurRad="63500" sx="101000" sy="101000" algn="ctr" rotWithShape="0">
                <a:prstClr val="black">
                  <a:alpha val="20000"/>
                </a:prstClr>
              </a:outerShdw>
            </a:effectLst>
          </p:spPr>
          <p:txBody>
            <a:bodyPr rot="0" spcFirstLastPara="0" vert="horz" wrap="square" lIns="108000" tIns="108000" rIns="144000" bIns="72000" numCol="1" spcCol="0" rtlCol="0" fromWordArt="0" anchor="t" anchorCtr="0" forceAA="0" compatLnSpc="0">
              <a:noAutofit/>
            </a:bodyPr>
            <a:lstStyle>
              <a:lvl1pPr marL="190500" indent="-1905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lvl="0" algn="l" eaLnBrk="1" hangingPunct="1">
                <a:spcBef>
                  <a:spcPct val="40000"/>
                </a:spcBef>
                <a:buClr>
                  <a:schemeClr val="accent1"/>
                </a:buClr>
                <a:buSzTx/>
                <a:buFont typeface="Wingdings" panose="05000000000000000000" pitchFamily="2" charset="2"/>
                <a:buChar char="§"/>
              </a:pPr>
              <a:endParaRPr lang="en-US" altLang="en-US">
                <a:sym typeface="+mn-ea"/>
              </a:endParaRPr>
            </a:p>
          </p:txBody>
        </p:sp>
        <p:sp>
          <p:nvSpPr>
            <p:cNvPr id="315" name="任意多边形: 形状 180"/>
            <p:cNvSpPr/>
            <p:nvPr>
              <p:custDataLst>
                <p:tags r:id="rId4"/>
              </p:custDataLst>
            </p:nvPr>
          </p:nvSpPr>
          <p:spPr>
            <a:xfrm>
              <a:off x="3010" y="2990"/>
              <a:ext cx="13170" cy="13170"/>
            </a:xfrm>
            <a:custGeom>
              <a:avLst/>
              <a:gdLst>
                <a:gd name="connsiteX0" fmla="*/ 1349479 w 1349502"/>
                <a:gd name="connsiteY0" fmla="*/ 674706 h 1349502"/>
                <a:gd name="connsiteX1" fmla="*/ 674661 w 1349502"/>
                <a:gd name="connsiteY1" fmla="*/ 1349391 h 1349502"/>
                <a:gd name="connsiteX2" fmla="*/ -23 w 1349502"/>
                <a:gd name="connsiteY2" fmla="*/ 674573 h 1349502"/>
                <a:gd name="connsiteX3" fmla="*/ 674795 w 1349502"/>
                <a:gd name="connsiteY3" fmla="*/ -112 h 1349502"/>
                <a:gd name="connsiteX4" fmla="*/ 1151835 w 1349502"/>
                <a:gd name="connsiteY4" fmla="*/ 197504 h 1349502"/>
                <a:gd name="connsiteX5" fmla="*/ 1349479 w 1349502"/>
                <a:gd name="connsiteY5" fmla="*/ 674706 h 1349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49502" h="1349502">
                  <a:moveTo>
                    <a:pt x="1349479" y="674706"/>
                  </a:moveTo>
                  <a:cubicBezTo>
                    <a:pt x="1349441" y="1047362"/>
                    <a:pt x="1047317" y="1349429"/>
                    <a:pt x="674661" y="1349391"/>
                  </a:cubicBezTo>
                  <a:cubicBezTo>
                    <a:pt x="302006" y="1349352"/>
                    <a:pt x="-60" y="1047229"/>
                    <a:pt x="-23" y="674573"/>
                  </a:cubicBezTo>
                  <a:cubicBezTo>
                    <a:pt x="14" y="301917"/>
                    <a:pt x="302141" y="-150"/>
                    <a:pt x="674795" y="-112"/>
                  </a:cubicBezTo>
                  <a:cubicBezTo>
                    <a:pt x="853722" y="-93"/>
                    <a:pt x="1025315" y="70992"/>
                    <a:pt x="1151835" y="197504"/>
                  </a:cubicBezTo>
                  <a:cubicBezTo>
                    <a:pt x="1278613" y="323919"/>
                    <a:pt x="1349746" y="495674"/>
                    <a:pt x="1349479" y="674706"/>
                  </a:cubicBezTo>
                  <a:close/>
                </a:path>
              </a:pathLst>
            </a:custGeom>
            <a:noFill/>
            <a:ln w="19050" cap="flat">
              <a:solidFill>
                <a:srgbClr val="DCDEEB"/>
              </a:solidFill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pic>
          <p:nvPicPr>
            <p:cNvPr id="316" name="图片 315" descr="C:/Users/WPS/Desktop/AI图片边框/图片素材/a650364dc60c4b6bba04be3ed6e46ad5.jpga650364dc60c4b6bba04be3ed6e46ad5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13"/>
            <a:srcRect l="16684" t="-3" r="16684" b="-3"/>
            <a:stretch>
              <a:fillRect/>
            </a:stretch>
          </p:blipFill>
          <p:spPr>
            <a:xfrm>
              <a:off x="3210" y="3188"/>
              <a:ext cx="12775" cy="12775"/>
            </a:xfrm>
            <a:custGeom>
              <a:avLst/>
              <a:gdLst/>
              <a:ahLst/>
              <a:cxnLst>
                <a:cxn ang="3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3394" h="3394">
                  <a:moveTo>
                    <a:pt x="1697" y="0"/>
                  </a:moveTo>
                  <a:cubicBezTo>
                    <a:pt x="2147" y="0"/>
                    <a:pt x="2579" y="179"/>
                    <a:pt x="2897" y="497"/>
                  </a:cubicBezTo>
                  <a:cubicBezTo>
                    <a:pt x="3216" y="815"/>
                    <a:pt x="3395" y="1247"/>
                    <a:pt x="3394" y="1697"/>
                  </a:cubicBezTo>
                  <a:cubicBezTo>
                    <a:pt x="3394" y="2634"/>
                    <a:pt x="2634" y="3394"/>
                    <a:pt x="1697" y="3394"/>
                  </a:cubicBezTo>
                  <a:cubicBezTo>
                    <a:pt x="760" y="3394"/>
                    <a:pt x="0" y="2634"/>
                    <a:pt x="0" y="1697"/>
                  </a:cubicBezTo>
                  <a:cubicBezTo>
                    <a:pt x="0" y="760"/>
                    <a:pt x="760" y="0"/>
                    <a:pt x="1697" y="0"/>
                  </a:cubicBezTo>
                  <a:close/>
                </a:path>
              </a:pathLst>
            </a:custGeom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picture 16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240"/>
            <a:ext cx="17478375" cy="9753600"/>
          </a:xfrm>
          <a:prstGeom prst="rect">
            <a:avLst/>
          </a:prstGeom>
        </p:spPr>
      </p:pic>
      <p:sp>
        <p:nvSpPr>
          <p:cNvPr id="166" name="textbox 166"/>
          <p:cNvSpPr/>
          <p:nvPr/>
        </p:nvSpPr>
        <p:spPr>
          <a:xfrm>
            <a:off x="1000125" y="679450"/>
            <a:ext cx="13582650" cy="164782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/>
            <a:r>
              <a:rPr sz="6100" b="1" kern="0" spc="0" dirty="0">
                <a:solidFill>
                  <a:schemeClr val="accent5">
                    <a:lumMod val="50000"/>
                    <a:alpha val="100000"/>
                  </a:schemeClr>
                </a:solidFill>
                <a:latin typeface="Tahoma" panose="020B0604030504040204"/>
                <a:ea typeface="Tahoma" panose="020B0604030504040204"/>
                <a:cs typeface="Tahoma" panose="020B0604030504040204"/>
              </a:rPr>
              <a:t>AUV-260: Agile Nearshore</a:t>
            </a:r>
            <a:endParaRPr sz="6100" dirty="0">
              <a:solidFill>
                <a:schemeClr val="accent5">
                  <a:lumMod val="50000"/>
                </a:schemeClr>
              </a:solidFill>
            </a:endParaRPr>
          </a:p>
          <a:p>
            <a:pPr algn="l" rtl="0" eaLnBrk="0"/>
            <a:r>
              <a:rPr sz="6100" b="1" kern="0" spc="0" dirty="0">
                <a:solidFill>
                  <a:schemeClr val="accent5">
                    <a:lumMod val="50000"/>
                    <a:alpha val="100000"/>
                  </a:schemeClr>
                </a:solidFill>
                <a:latin typeface="Tahoma" panose="020B0604030504040204"/>
                <a:ea typeface="Tahoma" panose="020B0604030504040204"/>
                <a:cs typeface="Tahoma" panose="020B0604030504040204"/>
              </a:rPr>
              <a:t>Survey Platform</a:t>
            </a:r>
          </a:p>
        </p:txBody>
      </p:sp>
      <p:sp>
        <p:nvSpPr>
          <p:cNvPr id="168" name="textbox 168"/>
          <p:cNvSpPr/>
          <p:nvPr/>
        </p:nvSpPr>
        <p:spPr>
          <a:xfrm>
            <a:off x="981075" y="2714625"/>
            <a:ext cx="6419850" cy="53340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/>
            <a:r>
              <a:rPr sz="3700" b="1" kern="0" spc="0" dirty="0">
                <a:solidFill>
                  <a:schemeClr val="accent5">
                    <a:lumMod val="50000"/>
                    <a:alpha val="100000"/>
                  </a:schemeClr>
                </a:solidFill>
                <a:latin typeface="Verdana" panose="020B0604030504040204"/>
                <a:ea typeface="Verdana" panose="020B0604030504040204"/>
                <a:cs typeface="Verdana" panose="020B0604030504040204"/>
              </a:rPr>
              <a:t>Small AUV-260</a:t>
            </a:r>
          </a:p>
        </p:txBody>
      </p:sp>
      <p:sp>
        <p:nvSpPr>
          <p:cNvPr id="170" name="textbox 170"/>
          <p:cNvSpPr/>
          <p:nvPr/>
        </p:nvSpPr>
        <p:spPr>
          <a:xfrm>
            <a:off x="981075" y="4276725"/>
            <a:ext cx="6172200" cy="88582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marL="314325" indent="-314325" algn="l" rtl="0" eaLnBrk="0">
              <a:buChar char="•"/>
            </a:pPr>
            <a:r>
              <a:rPr sz="3100" kern="0" spc="0" dirty="0">
                <a:solidFill>
                  <a:srgbClr val="1A1A1A">
                    <a:alpha val="100000"/>
                  </a:srgbClr>
                </a:solidFill>
                <a:latin typeface="Segoe UI" panose="020B0502040204020203"/>
                <a:ea typeface="Segoe UI" panose="020B0502040204020203"/>
                <a:cs typeface="Segoe UI" panose="020B0502040204020203"/>
              </a:rPr>
              <a:t>Efficient propulsion; custom speed</a:t>
            </a:r>
            <a:endParaRPr sz="3100" dirty="0"/>
          </a:p>
          <a:p>
            <a:pPr marL="285750" algn="l" rtl="0" eaLnBrk="0"/>
            <a:r>
              <a:rPr sz="3100" kern="0" spc="0" dirty="0">
                <a:solidFill>
                  <a:srgbClr val="1A1A1A">
                    <a:alpha val="100000"/>
                  </a:srgbClr>
                </a:solidFill>
                <a:latin typeface="Segoe UI" panose="020B0502040204020203"/>
                <a:ea typeface="Segoe UI" panose="020B0502040204020203"/>
                <a:cs typeface="Segoe UI" panose="020B0502040204020203"/>
              </a:rPr>
              <a:t>up to 15 knots.</a:t>
            </a:r>
            <a:endParaRPr sz="3100" dirty="0"/>
          </a:p>
        </p:txBody>
      </p:sp>
      <p:sp>
        <p:nvSpPr>
          <p:cNvPr id="172" name="textbox 172"/>
          <p:cNvSpPr/>
          <p:nvPr/>
        </p:nvSpPr>
        <p:spPr>
          <a:xfrm>
            <a:off x="1000125" y="5629275"/>
            <a:ext cx="6353175" cy="132397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marL="266700" indent="-266700" algn="l" rtl="0" eaLnBrk="0">
              <a:buChar char="•"/>
            </a:pPr>
            <a:r>
              <a:rPr sz="3100" kern="0" spc="0" dirty="0">
                <a:solidFill>
                  <a:srgbClr val="151B26">
                    <a:alpha val="100000"/>
                  </a:srgbClr>
                </a:solidFill>
                <a:latin typeface="Segoe UI" panose="020B0502040204020203"/>
                <a:ea typeface="Segoe UI" panose="020B0502040204020203"/>
                <a:cs typeface="Segoe UI" panose="020B0502040204020203"/>
              </a:rPr>
              <a:t>SLAM-ready onboard recognition</a:t>
            </a:r>
            <a:endParaRPr sz="3100" dirty="0"/>
          </a:p>
          <a:p>
            <a:pPr marL="247650" algn="l" rtl="0" eaLnBrk="0"/>
            <a:r>
              <a:rPr sz="3100" kern="0" spc="0" dirty="0">
                <a:solidFill>
                  <a:srgbClr val="151B26">
                    <a:alpha val="100000"/>
                  </a:srgbClr>
                </a:solidFill>
                <a:latin typeface="Segoe UI" panose="020B0502040204020203"/>
                <a:ea typeface="Segoe UI" panose="020B0502040204020203"/>
                <a:cs typeface="Segoe UI" panose="020B0502040204020203"/>
              </a:rPr>
              <a:t>supports autonomous and</a:t>
            </a:r>
            <a:endParaRPr sz="3100" dirty="0"/>
          </a:p>
          <a:p>
            <a:pPr marL="180975" algn="l" rtl="0" eaLnBrk="0"/>
            <a:r>
              <a:rPr sz="3100" kern="0" spc="0" dirty="0">
                <a:solidFill>
                  <a:srgbClr val="151B26">
                    <a:alpha val="100000"/>
                  </a:srgbClr>
                </a:solidFill>
                <a:latin typeface="Segoe UI" panose="020B0502040204020203"/>
                <a:ea typeface="Segoe UI" panose="020B0502040204020203"/>
                <a:cs typeface="Segoe UI" panose="020B0502040204020203"/>
              </a:rPr>
              <a:t>swarm operations.</a:t>
            </a:r>
            <a:endParaRPr sz="3100" dirty="0"/>
          </a:p>
        </p:txBody>
      </p:sp>
      <p:sp>
        <p:nvSpPr>
          <p:cNvPr id="174" name="textbox 174"/>
          <p:cNvSpPr/>
          <p:nvPr/>
        </p:nvSpPr>
        <p:spPr>
          <a:xfrm>
            <a:off x="1000125" y="7419975"/>
            <a:ext cx="6391275" cy="89535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marL="295275" indent="-295275" algn="l" rtl="0" eaLnBrk="0">
              <a:buChar char="•"/>
            </a:pPr>
            <a:r>
              <a:rPr sz="3100" kern="0" spc="0" dirty="0">
                <a:solidFill>
                  <a:srgbClr val="0E191E">
                    <a:alpha val="100000"/>
                  </a:srgbClr>
                </a:solidFill>
                <a:latin typeface="Segoe UI" panose="020B0502040204020203"/>
                <a:ea typeface="Segoe UI" panose="020B0502040204020203"/>
                <a:cs typeface="Segoe UI" panose="020B0502040204020203"/>
              </a:rPr>
              <a:t>20 kg modular payload for sonar,</a:t>
            </a:r>
            <a:endParaRPr sz="3100" dirty="0"/>
          </a:p>
          <a:p>
            <a:pPr marL="266700" algn="l" rtl="0" eaLnBrk="0"/>
            <a:r>
              <a:rPr sz="3100" kern="0" spc="0" dirty="0">
                <a:solidFill>
                  <a:srgbClr val="0E191E">
                    <a:alpha val="100000"/>
                  </a:srgbClr>
                </a:solidFill>
                <a:latin typeface="Segoe UI" panose="020B0502040204020203"/>
                <a:ea typeface="Segoe UI" panose="020B0502040204020203"/>
                <a:cs typeface="Segoe UI" panose="020B0502040204020203"/>
              </a:rPr>
              <a:t>CTD and imaging.</a:t>
            </a:r>
            <a:endParaRPr sz="3100" dirty="0"/>
          </a:p>
        </p:txBody>
      </p:sp>
      <p:pic>
        <p:nvPicPr>
          <p:cNvPr id="178" name="picture 17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52940" y="2623820"/>
            <a:ext cx="6296660" cy="4175760"/>
          </a:xfrm>
          <a:prstGeom prst="rect">
            <a:avLst/>
          </a:prstGeom>
        </p:spPr>
      </p:pic>
      <p:sp>
        <p:nvSpPr>
          <p:cNvPr id="184" name="textbox 184"/>
          <p:cNvSpPr/>
          <p:nvPr/>
        </p:nvSpPr>
        <p:spPr>
          <a:xfrm>
            <a:off x="13077825" y="7096125"/>
            <a:ext cx="2476500" cy="34290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/>
            <a:r>
              <a:rPr sz="2000" b="1" kern="0" spc="0" dirty="0">
                <a:solidFill>
                  <a:srgbClr val="070D1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Core Specifications</a:t>
            </a:r>
            <a:endParaRPr sz="2000" dirty="0"/>
          </a:p>
        </p:txBody>
      </p:sp>
      <p:sp>
        <p:nvSpPr>
          <p:cNvPr id="186" name="textbox 186"/>
          <p:cNvSpPr/>
          <p:nvPr/>
        </p:nvSpPr>
        <p:spPr>
          <a:xfrm>
            <a:off x="13077825" y="7648575"/>
            <a:ext cx="3486150" cy="28575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/>
            <a:r>
              <a:rPr sz="1800" b="1" kern="0" spc="0" dirty="0">
                <a:solidFill>
                  <a:srgbClr val="0D0D0D">
                    <a:alpha val="100000"/>
                  </a:srgbClr>
                </a:solidFill>
                <a:latin typeface="Tahoma" panose="020B0604030504040204"/>
                <a:ea typeface="Tahoma" panose="020B0604030504040204"/>
                <a:cs typeface="Tahoma" panose="020B0604030504040204"/>
              </a:rPr>
              <a:t>Depth: </a:t>
            </a:r>
            <a:r>
              <a:rPr sz="1800" kern="0" spc="0" dirty="0">
                <a:solidFill>
                  <a:srgbClr val="2F3A48">
                    <a:alpha val="100000"/>
                  </a:srgbClr>
                </a:solidFill>
                <a:latin typeface="Tahoma" panose="020B0604030504040204"/>
                <a:ea typeface="Tahoma" panose="020B0604030504040204"/>
                <a:cs typeface="Tahoma" panose="020B0604030504040204"/>
              </a:rPr>
              <a:t>500m</a:t>
            </a:r>
            <a:endParaRPr sz="1800" dirty="0"/>
          </a:p>
        </p:txBody>
      </p:sp>
      <p:sp>
        <p:nvSpPr>
          <p:cNvPr id="188" name="textbox 188"/>
          <p:cNvSpPr/>
          <p:nvPr/>
        </p:nvSpPr>
        <p:spPr>
          <a:xfrm>
            <a:off x="13077825" y="8001000"/>
            <a:ext cx="3505200" cy="29527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/>
            <a:r>
              <a:rPr sz="1800" b="1" kern="0" spc="0" dirty="0">
                <a:solidFill>
                  <a:srgbClr val="161616">
                    <a:alpha val="100000"/>
                  </a:srgbClr>
                </a:solidFill>
                <a:latin typeface="Tahoma" panose="020B0604030504040204"/>
                <a:ea typeface="Tahoma" panose="020B0604030504040204"/>
                <a:cs typeface="Tahoma" panose="020B0604030504040204"/>
              </a:rPr>
              <a:t>Weight: </a:t>
            </a:r>
            <a:r>
              <a:rPr sz="1800" kern="0" spc="0" dirty="0">
                <a:solidFill>
                  <a:srgbClr val="161616">
                    <a:alpha val="100000"/>
                  </a:srgbClr>
                </a:solidFill>
                <a:latin typeface="Tahoma" panose="020B0604030504040204"/>
                <a:ea typeface="Tahoma" panose="020B0604030504040204"/>
                <a:cs typeface="Tahoma" panose="020B0604030504040204"/>
              </a:rPr>
              <a:t>100kg | Payload: 20kg</a:t>
            </a:r>
            <a:endParaRPr sz="1800" dirty="0"/>
          </a:p>
        </p:txBody>
      </p:sp>
      <p:sp>
        <p:nvSpPr>
          <p:cNvPr id="190" name="textbox 190"/>
          <p:cNvSpPr/>
          <p:nvPr/>
        </p:nvSpPr>
        <p:spPr>
          <a:xfrm>
            <a:off x="13077825" y="8362950"/>
            <a:ext cx="2600325" cy="25717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/>
            <a:r>
              <a:rPr sz="1800" b="1" kern="0" spc="0" dirty="0">
                <a:solidFill>
                  <a:srgbClr val="0D0D0D">
                    <a:alpha val="100000"/>
                  </a:srgbClr>
                </a:solidFill>
                <a:latin typeface="Segoe UI" panose="020B0502040204020203"/>
                <a:ea typeface="Segoe UI" panose="020B0502040204020203"/>
                <a:cs typeface="Segoe UI" panose="020B0502040204020203"/>
              </a:rPr>
              <a:t>Endurance: </a:t>
            </a:r>
            <a:r>
              <a:rPr sz="1800" kern="0" spc="0" dirty="0">
                <a:solidFill>
                  <a:srgbClr val="353535">
                    <a:alpha val="100000"/>
                  </a:srgbClr>
                </a:solidFill>
                <a:latin typeface="Segoe UI" panose="020B0502040204020203"/>
                <a:ea typeface="Segoe UI" panose="020B0502040204020203"/>
                <a:cs typeface="Segoe UI" panose="020B0502040204020203"/>
              </a:rPr>
              <a:t>12h @ 3kn</a:t>
            </a:r>
            <a:endParaRPr sz="1800" dirty="0"/>
          </a:p>
        </p:txBody>
      </p:sp>
      <p:sp>
        <p:nvSpPr>
          <p:cNvPr id="192" name="textbox 192"/>
          <p:cNvSpPr/>
          <p:nvPr/>
        </p:nvSpPr>
        <p:spPr>
          <a:xfrm>
            <a:off x="13077825" y="8705850"/>
            <a:ext cx="2495550" cy="28575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/>
            <a:r>
              <a:rPr sz="1700" b="1" kern="0" spc="0" dirty="0">
                <a:solidFill>
                  <a:srgbClr val="002060">
                    <a:alpha val="100000"/>
                  </a:srgbClr>
                </a:solidFill>
                <a:latin typeface="Tahoma" panose="020B0604030504040204"/>
                <a:ea typeface="Tahoma" panose="020B0604030504040204"/>
                <a:cs typeface="Tahoma" panose="020B0604030504040204"/>
              </a:rPr>
              <a:t>Speed: </a:t>
            </a:r>
            <a:r>
              <a:rPr lang="en-US" sz="1700" kern="0" spc="0" dirty="0">
                <a:solidFill>
                  <a:srgbClr val="002060">
                    <a:alpha val="100000"/>
                  </a:srgbClr>
                </a:solidFill>
                <a:latin typeface="Tahoma" panose="020B0604030504040204"/>
                <a:ea typeface="Tahoma" panose="020B0604030504040204"/>
                <a:cs typeface="Tahoma" panose="020B0604030504040204"/>
              </a:rPr>
              <a:t>1-6 knots</a:t>
            </a:r>
          </a:p>
        </p:txBody>
      </p:sp>
      <p:pic>
        <p:nvPicPr>
          <p:cNvPr id="196" name="picture 19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16300" y="9467850"/>
            <a:ext cx="1238250" cy="17145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04672" y="438912"/>
            <a:ext cx="16093440" cy="65836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4200" b="1">
                <a:solidFill>
                  <a:srgbClr val="215588"/>
                </a:solidFill>
                <a:latin typeface="Tahoma"/>
              </a:rPr>
              <a:t>AUV-260 | Technical Specifications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41248" y="1097280"/>
            <a:ext cx="1024128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800" b="0">
                <a:solidFill>
                  <a:srgbClr val="5F656B"/>
                </a:solidFill>
                <a:latin typeface="Arial"/>
              </a:rPr>
              <a:t>Small AUV · standard configuration unless otherwise stated</a:t>
            </a:r>
          </a:p>
        </p:txBody>
      </p:sp>
      <p:sp>
        <p:nvSpPr>
          <p:cNvPr id="4" name="Rectangle 3"/>
          <p:cNvSpPr/>
          <p:nvPr/>
        </p:nvSpPr>
        <p:spPr>
          <a:xfrm>
            <a:off x="841248" y="1481328"/>
            <a:ext cx="15773400" cy="32004"/>
          </a:xfrm>
          <a:prstGeom prst="rect">
            <a:avLst/>
          </a:prstGeom>
          <a:solidFill>
            <a:srgbClr val="ED7D3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841248" y="1719072"/>
          <a:ext cx="9985248" cy="7132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31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535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91540">
                <a:tc>
                  <a:txBody>
                    <a:bodyPr/>
                    <a:lstStyle/>
                    <a:p>
                      <a:r>
                        <a:rPr sz="1600" b="1">
                          <a:solidFill>
                            <a:srgbClr val="215588"/>
                          </a:solidFill>
                          <a:latin typeface="Arial"/>
                        </a:rPr>
                        <a:t>Physical size</a:t>
                      </a:r>
                    </a:p>
                  </a:txBody>
                  <a:tcPr marL="146304" marR="128016" marT="73152" marB="54864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50" b="0">
                          <a:solidFill>
                            <a:srgbClr val="222A35"/>
                          </a:solidFill>
                          <a:latin typeface="Arial"/>
                        </a:rPr>
                        <a:t>Ø260 mm × 2.5 m</a:t>
                      </a:r>
                    </a:p>
                  </a:txBody>
                  <a:tcPr marL="146304" marR="128016" marT="73152" marB="54864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91540">
                <a:tc>
                  <a:txBody>
                    <a:bodyPr/>
                    <a:lstStyle/>
                    <a:p>
                      <a:r>
                        <a:rPr sz="1600" b="1">
                          <a:solidFill>
                            <a:srgbClr val="215588"/>
                          </a:solidFill>
                          <a:latin typeface="Arial"/>
                        </a:rPr>
                        <a:t>Weight / payload</a:t>
                      </a:r>
                    </a:p>
                  </a:txBody>
                  <a:tcPr marL="146304" marR="128016" marT="73152" marB="54864" anchor="ctr">
                    <a:solidFill>
                      <a:srgbClr val="F4F7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50" b="0">
                          <a:solidFill>
                            <a:srgbClr val="222A35"/>
                          </a:solidFill>
                          <a:latin typeface="Arial"/>
                        </a:rPr>
                        <a:t>100 kg standard · 20 kg payload</a:t>
                      </a:r>
                    </a:p>
                  </a:txBody>
                  <a:tcPr marL="146304" marR="128016" marT="73152" marB="54864" anchor="ctr">
                    <a:solidFill>
                      <a:srgbClr val="F4F7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91540">
                <a:tc>
                  <a:txBody>
                    <a:bodyPr/>
                    <a:lstStyle/>
                    <a:p>
                      <a:r>
                        <a:rPr sz="1600" b="1">
                          <a:solidFill>
                            <a:srgbClr val="215588"/>
                          </a:solidFill>
                          <a:latin typeface="Arial"/>
                        </a:rPr>
                        <a:t>Working depth</a:t>
                      </a:r>
                    </a:p>
                  </a:txBody>
                  <a:tcPr marL="146304" marR="128016" marT="73152" marB="54864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50" b="0">
                          <a:solidFill>
                            <a:srgbClr val="222A35"/>
                          </a:solidFill>
                          <a:latin typeface="Arial"/>
                        </a:rPr>
                        <a:t>0–500 m</a:t>
                      </a:r>
                    </a:p>
                  </a:txBody>
                  <a:tcPr marL="146304" marR="128016" marT="73152" marB="54864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91540">
                <a:tc>
                  <a:txBody>
                    <a:bodyPr/>
                    <a:lstStyle/>
                    <a:p>
                      <a:r>
                        <a:rPr sz="1600" b="1">
                          <a:solidFill>
                            <a:srgbClr val="215588"/>
                          </a:solidFill>
                          <a:latin typeface="Arial"/>
                        </a:rPr>
                        <a:t>Velocity</a:t>
                      </a:r>
                    </a:p>
                  </a:txBody>
                  <a:tcPr marL="146304" marR="128016" marT="73152" marB="54864" anchor="ctr">
                    <a:solidFill>
                      <a:srgbClr val="F4F7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50" b="0">
                          <a:solidFill>
                            <a:srgbClr val="222A35"/>
                          </a:solidFill>
                          <a:latin typeface="Arial"/>
                        </a:rPr>
                        <a:t>1–6 kn standard · custom maximum up to 15 kn</a:t>
                      </a:r>
                    </a:p>
                  </a:txBody>
                  <a:tcPr marL="146304" marR="128016" marT="73152" marB="54864" anchor="ctr">
                    <a:solidFill>
                      <a:srgbClr val="F4F7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91540">
                <a:tc>
                  <a:txBody>
                    <a:bodyPr/>
                    <a:lstStyle/>
                    <a:p>
                      <a:r>
                        <a:rPr sz="1600" b="1">
                          <a:solidFill>
                            <a:srgbClr val="215588"/>
                          </a:solidFill>
                          <a:latin typeface="Arial"/>
                        </a:rPr>
                        <a:t>Propulsion</a:t>
                      </a:r>
                    </a:p>
                  </a:txBody>
                  <a:tcPr marL="146304" marR="128016" marT="73152" marB="54864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50" b="0">
                          <a:solidFill>
                            <a:srgbClr val="222A35"/>
                          </a:solidFill>
                          <a:latin typeface="Arial"/>
                        </a:rPr>
                        <a:t>Integrated propeller-motor + cross/X rudder; optional horizontal/vertical thrusters</a:t>
                      </a:r>
                    </a:p>
                  </a:txBody>
                  <a:tcPr marL="146304" marR="128016" marT="73152" marB="54864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91540">
                <a:tc>
                  <a:txBody>
                    <a:bodyPr/>
                    <a:lstStyle/>
                    <a:p>
                      <a:r>
                        <a:rPr sz="1600" b="1">
                          <a:solidFill>
                            <a:srgbClr val="215588"/>
                          </a:solidFill>
                          <a:latin typeface="Arial"/>
                        </a:rPr>
                        <a:t>Endurance</a:t>
                      </a:r>
                    </a:p>
                  </a:txBody>
                  <a:tcPr marL="146304" marR="128016" marT="73152" marB="54864" anchor="ctr">
                    <a:solidFill>
                      <a:srgbClr val="F4F7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50" b="0">
                          <a:solidFill>
                            <a:srgbClr val="222A35"/>
                          </a:solidFill>
                          <a:latin typeface="Arial"/>
                        </a:rPr>
                        <a:t>12 h at 3 kn</a:t>
                      </a:r>
                    </a:p>
                  </a:txBody>
                  <a:tcPr marL="146304" marR="128016" marT="73152" marB="54864" anchor="ctr">
                    <a:solidFill>
                      <a:srgbClr val="F4F7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91540">
                <a:tc>
                  <a:txBody>
                    <a:bodyPr/>
                    <a:lstStyle/>
                    <a:p>
                      <a:r>
                        <a:rPr sz="1600" b="1">
                          <a:solidFill>
                            <a:srgbClr val="215588"/>
                          </a:solidFill>
                          <a:latin typeface="Arial"/>
                        </a:rPr>
                        <a:t>Navigation</a:t>
                      </a:r>
                    </a:p>
                  </a:txBody>
                  <a:tcPr marL="146304" marR="128016" marT="73152" marB="54864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50" b="0">
                          <a:solidFill>
                            <a:srgbClr val="222A35"/>
                          </a:solidFill>
                          <a:latin typeface="Arial"/>
                        </a:rPr>
                        <a:t>INS + DVL + GNSS + USBL; better than 0.3% / 0.5% / 1% of range, configurable</a:t>
                      </a:r>
                    </a:p>
                  </a:txBody>
                  <a:tcPr marL="146304" marR="128016" marT="73152" marB="54864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91540">
                <a:tc>
                  <a:txBody>
                    <a:bodyPr/>
                    <a:lstStyle/>
                    <a:p>
                      <a:r>
                        <a:rPr sz="1600" b="1">
                          <a:solidFill>
                            <a:srgbClr val="215588"/>
                          </a:solidFill>
                          <a:latin typeface="Arial"/>
                        </a:rPr>
                        <a:t>Communications</a:t>
                      </a:r>
                    </a:p>
                  </a:txBody>
                  <a:tcPr marL="146304" marR="128016" marT="73152" marB="54864" anchor="ctr">
                    <a:solidFill>
                      <a:srgbClr val="F4F7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50" b="0">
                          <a:solidFill>
                            <a:srgbClr val="222A35"/>
                          </a:solidFill>
                          <a:latin typeface="Arial"/>
                        </a:rPr>
                        <a:t>UHF, Wi-Fi, 4G, AIS; optional satellite and underwater acoustic links</a:t>
                      </a:r>
                    </a:p>
                  </a:txBody>
                  <a:tcPr marL="146304" marR="128016" marT="73152" marB="54864" anchor="ctr">
                    <a:solidFill>
                      <a:srgbClr val="F4F7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11475720" y="1837943"/>
            <a:ext cx="73152" cy="402336"/>
          </a:xfrm>
          <a:prstGeom prst="rect">
            <a:avLst/>
          </a:prstGeom>
          <a:solidFill>
            <a:srgbClr val="ED7D3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11722608" y="1810512"/>
            <a:ext cx="4800600" cy="38404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000" b="1">
                <a:solidFill>
                  <a:srgbClr val="215588"/>
                </a:solidFill>
                <a:latin typeface="Tahoma"/>
              </a:rPr>
              <a:t>AUTONOMY &amp; CONTROL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722608" y="2313432"/>
            <a:ext cx="4773168" cy="13258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650" b="0">
                <a:solidFill>
                  <a:srgbClr val="5F656B"/>
                </a:solidFill>
                <a:latin typeface="Arial"/>
              </a:rPr>
              <a:t>SLAM-ready online recognition and processing, autonomous trajectory/depth/altitude control, obstacle avoidance and surface/BLOS remote control.</a:t>
            </a:r>
          </a:p>
        </p:txBody>
      </p:sp>
      <p:sp>
        <p:nvSpPr>
          <p:cNvPr id="9" name="Rectangle 8"/>
          <p:cNvSpPr/>
          <p:nvPr/>
        </p:nvSpPr>
        <p:spPr>
          <a:xfrm>
            <a:off x="11475720" y="4014215"/>
            <a:ext cx="73152" cy="402336"/>
          </a:xfrm>
          <a:prstGeom prst="rect">
            <a:avLst/>
          </a:prstGeom>
          <a:solidFill>
            <a:srgbClr val="ED7D3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11722608" y="3986783"/>
            <a:ext cx="4800600" cy="38404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000" b="1">
                <a:solidFill>
                  <a:srgbClr val="215588"/>
                </a:solidFill>
                <a:latin typeface="Tahoma"/>
              </a:rPr>
              <a:t>PAYLOAD INTEGRATION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1722608" y="4489703"/>
            <a:ext cx="4773168" cy="13258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650" b="0">
                <a:solidFill>
                  <a:srgbClr val="5F656B"/>
                </a:solidFill>
                <a:latin typeface="Arial"/>
              </a:rPr>
              <a:t>20 kg capacity for underwater CCD, CTD, altimeter, obstacle sonar, side-scan sonar, multibeam sonar, hydrophones and USBL.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1475720" y="6190488"/>
            <a:ext cx="73152" cy="402336"/>
          </a:xfrm>
          <a:prstGeom prst="rect">
            <a:avLst/>
          </a:prstGeom>
          <a:solidFill>
            <a:srgbClr val="ED7D3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11722608" y="6163056"/>
            <a:ext cx="4800600" cy="38404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000" b="1">
                <a:solidFill>
                  <a:srgbClr val="215588"/>
                </a:solidFill>
                <a:latin typeface="Tahoma"/>
              </a:rPr>
              <a:t>SOFTWARE &amp; SUPPORT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722608" y="6665976"/>
            <a:ext cx="4773168" cy="13258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650" b="0">
                <a:solidFill>
                  <a:srgbClr val="5F656B"/>
                </a:solidFill>
                <a:latin typeface="Arial"/>
              </a:rPr>
              <a:t>Visual HMI supports secondary development, post-mission analysis and maintenance. Ground control station or rugged laptop with portable communications box.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722608" y="8595360"/>
            <a:ext cx="3931920" cy="2286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900" b="0">
                <a:solidFill>
                  <a:srgbClr val="8A8F94"/>
                </a:solidFill>
                <a:latin typeface="Arial"/>
              </a:rPr>
              <a:t>Source: user-provided product brochure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5681959" y="9308592"/>
            <a:ext cx="960120" cy="16459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/>
            <a:r>
              <a:rPr sz="800" b="1">
                <a:solidFill>
                  <a:srgbClr val="8A8F94"/>
                </a:solidFill>
                <a:latin typeface="Arial"/>
              </a:rPr>
              <a:t>SSAEPL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picture 20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7478375" cy="9753600"/>
          </a:xfrm>
          <a:prstGeom prst="rect">
            <a:avLst/>
          </a:prstGeom>
        </p:spPr>
      </p:pic>
      <p:sp>
        <p:nvSpPr>
          <p:cNvPr id="202" name="textbox 202"/>
          <p:cNvSpPr/>
          <p:nvPr/>
        </p:nvSpPr>
        <p:spPr>
          <a:xfrm>
            <a:off x="1302385" y="447675"/>
            <a:ext cx="14335125" cy="216217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/>
            <a:r>
              <a:rPr sz="8000" b="1" kern="0" spc="0" dirty="0">
                <a:solidFill>
                  <a:schemeClr val="accent1">
                    <a:lumMod val="75000"/>
                    <a:alpha val="100000"/>
                  </a:schemeClr>
                </a:solidFill>
                <a:latin typeface="Tahoma" panose="020B0604030504040204"/>
                <a:ea typeface="Tahoma" panose="020B0604030504040204"/>
                <a:cs typeface="Tahoma" panose="020B0604030504040204"/>
              </a:rPr>
              <a:t>AUV-324: Deep-Diving</a:t>
            </a:r>
            <a:endParaRPr sz="8000" dirty="0">
              <a:solidFill>
                <a:schemeClr val="accent1">
                  <a:lumMod val="75000"/>
                </a:schemeClr>
              </a:solidFill>
            </a:endParaRPr>
          </a:p>
          <a:p>
            <a:pPr algn="l" rtl="0" eaLnBrk="0"/>
            <a:r>
              <a:rPr sz="8000" b="1" kern="0" spc="0" dirty="0">
                <a:solidFill>
                  <a:schemeClr val="accent1">
                    <a:lumMod val="75000"/>
                    <a:alpha val="100000"/>
                  </a:schemeClr>
                </a:solidFill>
                <a:latin typeface="Tahoma" panose="020B0604030504040204"/>
                <a:ea typeface="Tahoma" panose="020B0604030504040204"/>
                <a:cs typeface="Tahoma" panose="020B0604030504040204"/>
              </a:rPr>
              <a:t>Long-Endurance</a:t>
            </a:r>
          </a:p>
        </p:txBody>
      </p:sp>
      <p:sp>
        <p:nvSpPr>
          <p:cNvPr id="204" name="textbox 204"/>
          <p:cNvSpPr/>
          <p:nvPr/>
        </p:nvSpPr>
        <p:spPr>
          <a:xfrm>
            <a:off x="1466850" y="3352800"/>
            <a:ext cx="3714750" cy="47625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/>
            <a:r>
              <a:rPr sz="3400" b="1" kern="0" spc="0" dirty="0">
                <a:solidFill>
                  <a:schemeClr val="accent5">
                    <a:lumMod val="50000"/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Medium AUV-324</a:t>
            </a:r>
          </a:p>
        </p:txBody>
      </p:sp>
      <p:sp>
        <p:nvSpPr>
          <p:cNvPr id="206" name="textbox 206"/>
          <p:cNvSpPr/>
          <p:nvPr/>
        </p:nvSpPr>
        <p:spPr>
          <a:xfrm>
            <a:off x="1485900" y="4572000"/>
            <a:ext cx="5848350" cy="69532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marL="276225" indent="-276225" algn="l" rtl="0" eaLnBrk="0">
              <a:buChar char="•"/>
            </a:pPr>
            <a:r>
              <a:rPr sz="2300" kern="0" spc="0" dirty="0">
                <a:solidFill>
                  <a:srgbClr val="1A1A1A">
                    <a:alpha val="100000"/>
                  </a:srgbClr>
                </a:solidFill>
                <a:latin typeface="Segoe UI" panose="020B0502040204020203"/>
                <a:ea typeface="Segoe UI" panose="020B0502040204020203"/>
                <a:cs typeface="Segoe UI" panose="020B0502040204020203"/>
              </a:rPr>
              <a:t>Deployable from shore, vessel or</a:t>
            </a:r>
            <a:endParaRPr sz="2300" dirty="0"/>
          </a:p>
          <a:p>
            <a:pPr marL="219075" algn="l" rtl="0" eaLnBrk="0"/>
            <a:r>
              <a:rPr sz="2300" kern="0" spc="0" dirty="0">
                <a:solidFill>
                  <a:srgbClr val="1A1A1A">
                    <a:alpha val="100000"/>
                  </a:srgbClr>
                </a:solidFill>
                <a:latin typeface="Segoe UI" panose="020B0502040204020203"/>
                <a:ea typeface="Segoe UI" panose="020B0502040204020203"/>
                <a:cs typeface="Segoe UI" panose="020B0502040204020203"/>
              </a:rPr>
              <a:t>submarine platforms.</a:t>
            </a:r>
            <a:endParaRPr sz="2300" dirty="0"/>
          </a:p>
        </p:txBody>
      </p:sp>
      <p:sp>
        <p:nvSpPr>
          <p:cNvPr id="208" name="textbox 208"/>
          <p:cNvSpPr/>
          <p:nvPr/>
        </p:nvSpPr>
        <p:spPr>
          <a:xfrm>
            <a:off x="1466850" y="5695950"/>
            <a:ext cx="5286375" cy="70485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marL="295275" indent="-295275" algn="l" rtl="0" eaLnBrk="0">
              <a:buChar char="•"/>
            </a:pPr>
            <a:r>
              <a:rPr sz="2300" kern="0" spc="0" dirty="0">
                <a:solidFill>
                  <a:srgbClr val="2D2D3B">
                    <a:alpha val="100000"/>
                  </a:srgbClr>
                </a:solidFill>
                <a:latin typeface="Tahoma" panose="020B0604030504040204"/>
                <a:ea typeface="Tahoma" panose="020B0604030504040204"/>
                <a:cs typeface="Tahoma" panose="020B0604030504040204"/>
              </a:rPr>
              <a:t>Modular 30 kg payload bay supports</a:t>
            </a:r>
            <a:endParaRPr sz="2300" dirty="0"/>
          </a:p>
          <a:p>
            <a:pPr marL="257175" algn="l" rtl="0" eaLnBrk="0"/>
            <a:r>
              <a:rPr sz="2300" kern="0" spc="0" dirty="0">
                <a:solidFill>
                  <a:srgbClr val="2D2D3B">
                    <a:alpha val="100000"/>
                  </a:srgbClr>
                </a:solidFill>
                <a:latin typeface="Tahoma" panose="020B0604030504040204"/>
                <a:ea typeface="Tahoma" panose="020B0604030504040204"/>
                <a:cs typeface="Tahoma" panose="020B0604030504040204"/>
              </a:rPr>
              <a:t>multi-mission expansion.</a:t>
            </a:r>
            <a:endParaRPr sz="2300" dirty="0"/>
          </a:p>
        </p:txBody>
      </p:sp>
      <p:sp>
        <p:nvSpPr>
          <p:cNvPr id="210" name="textbox 210"/>
          <p:cNvSpPr/>
          <p:nvPr/>
        </p:nvSpPr>
        <p:spPr>
          <a:xfrm>
            <a:off x="1466850" y="6810375"/>
            <a:ext cx="5448300" cy="71437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marL="304800" indent="-304800" algn="l" rtl="0" eaLnBrk="0">
              <a:buChar char="•"/>
            </a:pPr>
            <a:r>
              <a:rPr sz="2300" kern="0" spc="0" dirty="0">
                <a:solidFill>
                  <a:srgbClr val="222A35">
                    <a:alpha val="100000"/>
                  </a:srgbClr>
                </a:solidFill>
                <a:latin typeface="Tahoma" panose="020B0604030504040204"/>
                <a:ea typeface="Tahoma" panose="020B0604030504040204"/>
                <a:cs typeface="Tahoma" panose="020B0604030504040204"/>
              </a:rPr>
              <a:t>Up to 2,000 m depth with extended</a:t>
            </a:r>
            <a:endParaRPr sz="2300" dirty="0"/>
          </a:p>
          <a:p>
            <a:pPr marL="257175" algn="l" rtl="0" eaLnBrk="0"/>
            <a:r>
              <a:rPr sz="2300" kern="0" spc="0" dirty="0">
                <a:solidFill>
                  <a:srgbClr val="222A35">
                    <a:alpha val="100000"/>
                  </a:srgbClr>
                </a:solidFill>
                <a:latin typeface="Tahoma" panose="020B0604030504040204"/>
                <a:ea typeface="Tahoma" panose="020B0604030504040204"/>
                <a:cs typeface="Tahoma" panose="020B0604030504040204"/>
              </a:rPr>
              <a:t>50-hour / 300 km options.</a:t>
            </a:r>
            <a:endParaRPr sz="2300" dirty="0"/>
          </a:p>
        </p:txBody>
      </p:sp>
      <p:pic>
        <p:nvPicPr>
          <p:cNvPr id="214" name="picture 2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3775" y="2867025"/>
            <a:ext cx="6886575" cy="5029200"/>
          </a:xfrm>
          <a:prstGeom prst="rect">
            <a:avLst/>
          </a:prstGeom>
        </p:spPr>
      </p:pic>
      <p:sp>
        <p:nvSpPr>
          <p:cNvPr id="216" name="textbox 216"/>
          <p:cNvSpPr/>
          <p:nvPr/>
        </p:nvSpPr>
        <p:spPr>
          <a:xfrm>
            <a:off x="12592050" y="6105525"/>
            <a:ext cx="2828925" cy="41910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/>
            <a:r>
              <a:rPr sz="2300" b="1" kern="0" spc="0" dirty="0">
                <a:solidFill>
                  <a:srgbClr val="ED7D31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Core Specifications</a:t>
            </a:r>
            <a:endParaRPr sz="2300" dirty="0"/>
          </a:p>
        </p:txBody>
      </p:sp>
      <p:sp>
        <p:nvSpPr>
          <p:cNvPr id="218" name="textbox 218"/>
          <p:cNvSpPr/>
          <p:nvPr/>
        </p:nvSpPr>
        <p:spPr>
          <a:xfrm>
            <a:off x="12611100" y="6896100"/>
            <a:ext cx="1819275" cy="36195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/>
            <a:r>
              <a:rPr sz="2000" b="1" kern="0" spc="0" dirty="0">
                <a:solidFill>
                  <a:srgbClr val="081131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Depth: </a:t>
            </a:r>
            <a:r>
              <a:rPr sz="2000" b="1" kern="0" spc="0" dirty="0">
                <a:solidFill>
                  <a:srgbClr val="C55A11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600m / 2000m</a:t>
            </a:r>
            <a:endParaRPr sz="2000" dirty="0"/>
          </a:p>
        </p:txBody>
      </p:sp>
      <p:sp>
        <p:nvSpPr>
          <p:cNvPr id="220" name="textbox 220"/>
          <p:cNvSpPr/>
          <p:nvPr/>
        </p:nvSpPr>
        <p:spPr>
          <a:xfrm>
            <a:off x="12658725" y="7439025"/>
            <a:ext cx="3648075" cy="33337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>
              <a:buClrTx/>
              <a:buSzTx/>
              <a:buFontTx/>
            </a:pPr>
            <a:r>
              <a:rPr sz="2000" b="1" kern="0" spc="0" dirty="0">
                <a:solidFill>
                  <a:srgbClr val="081131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Weight: </a:t>
            </a:r>
            <a:r>
              <a:rPr sz="2000" b="1" kern="0" spc="0" dirty="0">
                <a:solidFill>
                  <a:srgbClr val="C55A11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300kg (30kg payload)</a:t>
            </a:r>
            <a:endParaRPr sz="2000" b="1" kern="0" dirty="0">
              <a:solidFill>
                <a:srgbClr val="C55A11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22" name="textbox 222"/>
          <p:cNvSpPr/>
          <p:nvPr/>
        </p:nvSpPr>
        <p:spPr>
          <a:xfrm>
            <a:off x="12658725" y="7962900"/>
            <a:ext cx="3886200" cy="29527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/>
            <a:r>
              <a:rPr sz="2000" b="1" kern="0" spc="0" dirty="0">
                <a:solidFill>
                  <a:srgbClr val="000000">
                    <a:alpha val="100000"/>
                  </a:srgbClr>
                </a:solidFill>
                <a:latin typeface="Tahoma" panose="020B0604030504040204"/>
                <a:ea typeface="Tahoma" panose="020B0604030504040204"/>
                <a:cs typeface="Tahoma" panose="020B0604030504040204"/>
              </a:rPr>
              <a:t>Endurance: </a:t>
            </a:r>
            <a:r>
              <a:rPr sz="2000" b="1" kern="0" spc="0" dirty="0">
                <a:solidFill>
                  <a:srgbClr val="C65F10">
                    <a:alpha val="100000"/>
                  </a:srgbClr>
                </a:solidFill>
                <a:latin typeface="Tahoma" panose="020B0604030504040204"/>
                <a:ea typeface="Tahoma" panose="020B0604030504040204"/>
                <a:cs typeface="Tahoma" panose="020B0604030504040204"/>
              </a:rPr>
              <a:t>20-50h (up to 300km)</a:t>
            </a:r>
            <a:endParaRPr sz="2000" dirty="0"/>
          </a:p>
        </p:txBody>
      </p:sp>
      <p:sp>
        <p:nvSpPr>
          <p:cNvPr id="224" name="textbox 224"/>
          <p:cNvSpPr/>
          <p:nvPr/>
        </p:nvSpPr>
        <p:spPr>
          <a:xfrm>
            <a:off x="12658725" y="8467725"/>
            <a:ext cx="2333625" cy="31432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>
              <a:buClrTx/>
              <a:buSzTx/>
              <a:buFontTx/>
            </a:pPr>
            <a:r>
              <a:rPr sz="2000" b="1" kern="0" spc="0" dirty="0">
                <a:solidFill>
                  <a:srgbClr val="000000">
                    <a:alpha val="100000"/>
                  </a:srgbClr>
                </a:solidFill>
                <a:latin typeface="Tahoma" panose="020B0604030504040204"/>
                <a:ea typeface="Tahoma" panose="020B0604030504040204"/>
                <a:cs typeface="Tahoma" panose="020B0604030504040204"/>
              </a:rPr>
              <a:t>Length: </a:t>
            </a:r>
            <a:r>
              <a:rPr sz="2000" b="1" kern="0" spc="0" dirty="0">
                <a:solidFill>
                  <a:srgbClr val="C65F10">
                    <a:alpha val="100000"/>
                  </a:srgbClr>
                </a:solidFill>
                <a:latin typeface="Tahoma" panose="020B0604030504040204"/>
                <a:ea typeface="Tahoma" panose="020B0604030504040204"/>
                <a:cs typeface="Tahoma" panose="020B0604030504040204"/>
              </a:rPr>
              <a:t>4.0 meters</a:t>
            </a:r>
            <a:endParaRPr sz="2000" b="1" kern="0" dirty="0">
              <a:solidFill>
                <a:srgbClr val="C65F10">
                  <a:alpha val="100000"/>
                </a:srgbClr>
              </a:solidFill>
              <a:latin typeface="Tahoma" panose="020B0604030504040204"/>
              <a:ea typeface="Tahoma" panose="020B0604030504040204"/>
              <a:cs typeface="Tahoma" panose="020B0604030504040204"/>
            </a:endParaRPr>
          </a:p>
        </p:txBody>
      </p:sp>
      <p:sp>
        <p:nvSpPr>
          <p:cNvPr id="226" name="textbox 226"/>
          <p:cNvSpPr/>
          <p:nvPr/>
        </p:nvSpPr>
        <p:spPr>
          <a:xfrm>
            <a:off x="923925" y="8867775"/>
            <a:ext cx="1066800" cy="30480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/>
            <a:r>
              <a:rPr sz="2300" b="1" kern="0" spc="300" dirty="0">
                <a:solidFill>
                  <a:srgbClr val="080E24">
                    <a:alpha val="100000"/>
                  </a:srgbClr>
                </a:solidFill>
                <a:latin typeface="Tahoma" panose="020B0604030504040204"/>
                <a:ea typeface="Tahoma" panose="020B0604030504040204"/>
                <a:cs typeface="Tahoma" panose="020B0604030504040204"/>
              </a:rPr>
              <a:t>2000m</a:t>
            </a:r>
            <a:endParaRPr sz="2300" dirty="0"/>
          </a:p>
        </p:txBody>
      </p:sp>
      <p:pic>
        <p:nvPicPr>
          <p:cNvPr id="230" name="picture 2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35350" y="9467850"/>
            <a:ext cx="1219200" cy="17145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04672" y="438912"/>
            <a:ext cx="16093440" cy="65836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4200" b="1">
                <a:solidFill>
                  <a:srgbClr val="215588"/>
                </a:solidFill>
                <a:latin typeface="Tahoma"/>
              </a:rPr>
              <a:t>AUV-324 | Technical Specifications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41248" y="1097280"/>
            <a:ext cx="1024128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800" b="0">
                <a:solidFill>
                  <a:srgbClr val="5F656B"/>
                </a:solidFill>
                <a:latin typeface="Arial"/>
              </a:rPr>
              <a:t>Medium AUV · modular deep-water survey platform</a:t>
            </a:r>
          </a:p>
        </p:txBody>
      </p:sp>
      <p:sp>
        <p:nvSpPr>
          <p:cNvPr id="4" name="Rectangle 3"/>
          <p:cNvSpPr/>
          <p:nvPr/>
        </p:nvSpPr>
        <p:spPr>
          <a:xfrm>
            <a:off x="841248" y="1481328"/>
            <a:ext cx="15773400" cy="32004"/>
          </a:xfrm>
          <a:prstGeom prst="rect">
            <a:avLst/>
          </a:prstGeom>
          <a:solidFill>
            <a:srgbClr val="ED7D3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841248" y="1719072"/>
          <a:ext cx="9985248" cy="7132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31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535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91540">
                <a:tc>
                  <a:txBody>
                    <a:bodyPr/>
                    <a:lstStyle/>
                    <a:p>
                      <a:r>
                        <a:rPr sz="1600" b="1">
                          <a:solidFill>
                            <a:srgbClr val="215588"/>
                          </a:solidFill>
                          <a:latin typeface="Arial"/>
                        </a:rPr>
                        <a:t>Physical size</a:t>
                      </a:r>
                    </a:p>
                  </a:txBody>
                  <a:tcPr marL="146304" marR="128016" marT="73152" marB="54864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50" b="0">
                          <a:solidFill>
                            <a:srgbClr val="222A35"/>
                          </a:solidFill>
                          <a:latin typeface="Arial"/>
                        </a:rPr>
                        <a:t>Ø324 mm × 4.0 m</a:t>
                      </a:r>
                    </a:p>
                  </a:txBody>
                  <a:tcPr marL="146304" marR="128016" marT="73152" marB="54864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91540">
                <a:tc>
                  <a:txBody>
                    <a:bodyPr/>
                    <a:lstStyle/>
                    <a:p>
                      <a:r>
                        <a:rPr sz="1600" b="1">
                          <a:solidFill>
                            <a:srgbClr val="215588"/>
                          </a:solidFill>
                          <a:latin typeface="Arial"/>
                        </a:rPr>
                        <a:t>Weight / payload</a:t>
                      </a:r>
                    </a:p>
                  </a:txBody>
                  <a:tcPr marL="146304" marR="128016" marT="73152" marB="54864" anchor="ctr">
                    <a:solidFill>
                      <a:srgbClr val="F4F7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50" b="0">
                          <a:solidFill>
                            <a:srgbClr val="222A35"/>
                          </a:solidFill>
                          <a:latin typeface="Arial"/>
                        </a:rPr>
                        <a:t>300 kg standard · 30 kg payload</a:t>
                      </a:r>
                    </a:p>
                  </a:txBody>
                  <a:tcPr marL="146304" marR="128016" marT="73152" marB="54864" anchor="ctr">
                    <a:solidFill>
                      <a:srgbClr val="F4F7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91540">
                <a:tc>
                  <a:txBody>
                    <a:bodyPr/>
                    <a:lstStyle/>
                    <a:p>
                      <a:r>
                        <a:rPr sz="1600" b="1">
                          <a:solidFill>
                            <a:srgbClr val="215588"/>
                          </a:solidFill>
                          <a:latin typeface="Arial"/>
                        </a:rPr>
                        <a:t>Working depth</a:t>
                      </a:r>
                    </a:p>
                  </a:txBody>
                  <a:tcPr marL="146304" marR="128016" marT="73152" marB="54864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50" b="0">
                          <a:solidFill>
                            <a:srgbClr val="222A35"/>
                          </a:solidFill>
                          <a:latin typeface="Arial"/>
                        </a:rPr>
                        <a:t>600 m / 2,000 m</a:t>
                      </a:r>
                    </a:p>
                  </a:txBody>
                  <a:tcPr marL="146304" marR="128016" marT="73152" marB="54864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91540">
                <a:tc>
                  <a:txBody>
                    <a:bodyPr/>
                    <a:lstStyle/>
                    <a:p>
                      <a:r>
                        <a:rPr sz="1600" b="1">
                          <a:solidFill>
                            <a:srgbClr val="215588"/>
                          </a:solidFill>
                          <a:latin typeface="Arial"/>
                        </a:rPr>
                        <a:t>Velocity</a:t>
                      </a:r>
                    </a:p>
                  </a:txBody>
                  <a:tcPr marL="146304" marR="128016" marT="73152" marB="54864" anchor="ctr">
                    <a:solidFill>
                      <a:srgbClr val="F4F7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50" b="0">
                          <a:solidFill>
                            <a:srgbClr val="222A35"/>
                          </a:solidFill>
                          <a:latin typeface="Arial"/>
                        </a:rPr>
                        <a:t>1–6 kn</a:t>
                      </a:r>
                    </a:p>
                  </a:txBody>
                  <a:tcPr marL="146304" marR="128016" marT="73152" marB="54864" anchor="ctr">
                    <a:solidFill>
                      <a:srgbClr val="F4F7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91540">
                <a:tc>
                  <a:txBody>
                    <a:bodyPr/>
                    <a:lstStyle/>
                    <a:p>
                      <a:r>
                        <a:rPr sz="1600" b="1">
                          <a:solidFill>
                            <a:srgbClr val="215588"/>
                          </a:solidFill>
                          <a:latin typeface="Arial"/>
                        </a:rPr>
                        <a:t>Propulsion</a:t>
                      </a:r>
                    </a:p>
                  </a:txBody>
                  <a:tcPr marL="146304" marR="128016" marT="73152" marB="54864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50" b="0">
                          <a:solidFill>
                            <a:srgbClr val="222A35"/>
                          </a:solidFill>
                          <a:latin typeface="Arial"/>
                        </a:rPr>
                        <a:t>Tail propeller + cross/X rudder; optional vertical auxiliary or vector propulsion</a:t>
                      </a:r>
                    </a:p>
                  </a:txBody>
                  <a:tcPr marL="146304" marR="128016" marT="73152" marB="54864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91540">
                <a:tc>
                  <a:txBody>
                    <a:bodyPr/>
                    <a:lstStyle/>
                    <a:p>
                      <a:r>
                        <a:rPr sz="1600" b="1">
                          <a:solidFill>
                            <a:srgbClr val="215588"/>
                          </a:solidFill>
                          <a:latin typeface="Arial"/>
                        </a:rPr>
                        <a:t>Endurance</a:t>
                      </a:r>
                    </a:p>
                  </a:txBody>
                  <a:tcPr marL="146304" marR="128016" marT="73152" marB="54864" anchor="ctr">
                    <a:solidFill>
                      <a:srgbClr val="F4F7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50" b="0">
                          <a:solidFill>
                            <a:srgbClr val="222A35"/>
                          </a:solidFill>
                          <a:latin typeface="Arial"/>
                        </a:rPr>
                        <a:t>≥20 h at 3 kn; extendable to 50 h at 3 kn or 300 km range</a:t>
                      </a:r>
                    </a:p>
                  </a:txBody>
                  <a:tcPr marL="146304" marR="128016" marT="73152" marB="54864" anchor="ctr">
                    <a:solidFill>
                      <a:srgbClr val="F4F7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91540">
                <a:tc>
                  <a:txBody>
                    <a:bodyPr/>
                    <a:lstStyle/>
                    <a:p>
                      <a:r>
                        <a:rPr sz="1600" b="1">
                          <a:solidFill>
                            <a:srgbClr val="215588"/>
                          </a:solidFill>
                          <a:latin typeface="Arial"/>
                        </a:rPr>
                        <a:t>Navigation</a:t>
                      </a:r>
                    </a:p>
                  </a:txBody>
                  <a:tcPr marL="146304" marR="128016" marT="73152" marB="54864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50" b="0">
                          <a:solidFill>
                            <a:srgbClr val="222A35"/>
                          </a:solidFill>
                          <a:latin typeface="Arial"/>
                        </a:rPr>
                        <a:t>INS + DVL + GNSS + USBL; 0.3% / 0.5% / 1% of range, configurable</a:t>
                      </a:r>
                    </a:p>
                  </a:txBody>
                  <a:tcPr marL="146304" marR="128016" marT="73152" marB="54864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91540">
                <a:tc>
                  <a:txBody>
                    <a:bodyPr/>
                    <a:lstStyle/>
                    <a:p>
                      <a:r>
                        <a:rPr sz="1600" b="1">
                          <a:solidFill>
                            <a:srgbClr val="215588"/>
                          </a:solidFill>
                          <a:latin typeface="Arial"/>
                        </a:rPr>
                        <a:t>Communications</a:t>
                      </a:r>
                    </a:p>
                  </a:txBody>
                  <a:tcPr marL="146304" marR="128016" marT="73152" marB="54864" anchor="ctr">
                    <a:solidFill>
                      <a:srgbClr val="F4F7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50" b="0">
                          <a:solidFill>
                            <a:srgbClr val="222A35"/>
                          </a:solidFill>
                          <a:latin typeface="Arial"/>
                        </a:rPr>
                        <a:t>UHF, Wi-Fi, 4G, satellite and underwater acoustic communications</a:t>
                      </a:r>
                    </a:p>
                  </a:txBody>
                  <a:tcPr marL="146304" marR="128016" marT="73152" marB="54864" anchor="ctr">
                    <a:solidFill>
                      <a:srgbClr val="F4F7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11475720" y="1837943"/>
            <a:ext cx="73152" cy="402336"/>
          </a:xfrm>
          <a:prstGeom prst="rect">
            <a:avLst/>
          </a:prstGeom>
          <a:solidFill>
            <a:srgbClr val="ED7D3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11722608" y="1810512"/>
            <a:ext cx="4800600" cy="38404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000" b="1">
                <a:solidFill>
                  <a:srgbClr val="215588"/>
                </a:solidFill>
                <a:latin typeface="Tahoma"/>
              </a:rPr>
              <a:t>DEPLOYMENT &amp; MISSIONS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722608" y="2313432"/>
            <a:ext cx="4773168" cy="13258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650" b="0">
                <a:solidFill>
                  <a:srgbClr val="5F656B"/>
                </a:solidFill>
                <a:latin typeface="Arial"/>
              </a:rPr>
              <a:t>Deployable from shore, vessel or submarine platforms for reconnaissance, search, minesweeping, engineering survey and scientific exploration.</a:t>
            </a:r>
          </a:p>
        </p:txBody>
      </p:sp>
      <p:sp>
        <p:nvSpPr>
          <p:cNvPr id="9" name="Rectangle 8"/>
          <p:cNvSpPr/>
          <p:nvPr/>
        </p:nvSpPr>
        <p:spPr>
          <a:xfrm>
            <a:off x="11475720" y="4014215"/>
            <a:ext cx="73152" cy="402336"/>
          </a:xfrm>
          <a:prstGeom prst="rect">
            <a:avLst/>
          </a:prstGeom>
          <a:solidFill>
            <a:srgbClr val="ED7D3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11722608" y="3986783"/>
            <a:ext cx="4800600" cy="38404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000" b="1">
                <a:solidFill>
                  <a:srgbClr val="215588"/>
                </a:solidFill>
                <a:latin typeface="Tahoma"/>
              </a:rPr>
              <a:t>MODULAR PAYLOAD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1722608" y="4489703"/>
            <a:ext cx="4773168" cy="13258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650" b="0">
                <a:solidFill>
                  <a:srgbClr val="5F656B"/>
                </a:solidFill>
                <a:latin typeface="Arial"/>
              </a:rPr>
              <a:t>Custom user payload bay with CCD, CTD, altimeter, obstacle sonar, side-scan sonar, multibeam sonar and USBL integration.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1475720" y="6190488"/>
            <a:ext cx="73152" cy="402336"/>
          </a:xfrm>
          <a:prstGeom prst="rect">
            <a:avLst/>
          </a:prstGeom>
          <a:solidFill>
            <a:srgbClr val="ED7D3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11722608" y="6163056"/>
            <a:ext cx="4800600" cy="38404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000" b="1">
                <a:solidFill>
                  <a:srgbClr val="215588"/>
                </a:solidFill>
                <a:latin typeface="Tahoma"/>
              </a:rPr>
              <a:t>AUTONOMY &amp; SUPPORT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722608" y="6665976"/>
            <a:ext cx="4773168" cy="13258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650" b="0">
                <a:solidFill>
                  <a:srgbClr val="5F656B"/>
                </a:solidFill>
                <a:latin typeface="Arial"/>
              </a:rPr>
              <a:t>Trajectory tracking, autonomous depth/altitude control, obstacle avoidance and remote communications. Integrated ground control station and visual HMI.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722608" y="8595360"/>
            <a:ext cx="3931920" cy="2286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900" b="0">
                <a:solidFill>
                  <a:srgbClr val="8A8F94"/>
                </a:solidFill>
                <a:latin typeface="Arial"/>
              </a:rPr>
              <a:t>Source: user-provided product brochure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5681959" y="9308592"/>
            <a:ext cx="960120" cy="16459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/>
            <a:r>
              <a:rPr sz="800" b="1">
                <a:solidFill>
                  <a:srgbClr val="8A8F94"/>
                </a:solidFill>
                <a:latin typeface="Arial"/>
              </a:rPr>
              <a:t>SSAEPL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picture 20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7478375" cy="9753600"/>
          </a:xfrm>
          <a:prstGeom prst="rect">
            <a:avLst/>
          </a:prstGeom>
        </p:spPr>
      </p:pic>
      <p:sp>
        <p:nvSpPr>
          <p:cNvPr id="202" name="textbox 202"/>
          <p:cNvSpPr/>
          <p:nvPr/>
        </p:nvSpPr>
        <p:spPr>
          <a:xfrm>
            <a:off x="1302385" y="447675"/>
            <a:ext cx="14335125" cy="216217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/>
            <a:r>
              <a:rPr sz="8000" b="1" kern="0" spc="0" dirty="0">
                <a:solidFill>
                  <a:schemeClr val="accent1">
                    <a:lumMod val="75000"/>
                    <a:alpha val="100000"/>
                  </a:schemeClr>
                </a:solidFill>
                <a:latin typeface="Tahoma" panose="020B0604030504040204"/>
                <a:ea typeface="Tahoma" panose="020B0604030504040204"/>
                <a:cs typeface="Tahoma" panose="020B0604030504040204"/>
              </a:rPr>
              <a:t>AUV-533: 6,000m</a:t>
            </a:r>
            <a:endParaRPr sz="8000" dirty="0">
              <a:solidFill>
                <a:schemeClr val="accent1">
                  <a:lumMod val="75000"/>
                </a:schemeClr>
              </a:solidFill>
            </a:endParaRPr>
          </a:p>
          <a:p>
            <a:pPr algn="l" rtl="0" eaLnBrk="0"/>
            <a:r>
              <a:rPr sz="8000" b="1" kern="0" spc="0" dirty="0">
                <a:solidFill>
                  <a:schemeClr val="accent1">
                    <a:lumMod val="75000"/>
                    <a:alpha val="100000"/>
                  </a:schemeClr>
                </a:solidFill>
                <a:latin typeface="Tahoma" panose="020B0604030504040204"/>
                <a:ea typeface="Tahoma" panose="020B0604030504040204"/>
                <a:cs typeface="Tahoma" panose="020B0604030504040204"/>
              </a:rPr>
              <a:t>Extreme-Range</a:t>
            </a:r>
          </a:p>
        </p:txBody>
      </p:sp>
      <p:sp>
        <p:nvSpPr>
          <p:cNvPr id="204" name="textbox 204"/>
          <p:cNvSpPr/>
          <p:nvPr/>
        </p:nvSpPr>
        <p:spPr>
          <a:xfrm>
            <a:off x="1466850" y="3352800"/>
            <a:ext cx="3714750" cy="47625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/>
            <a:r>
              <a:rPr sz="3400" b="1" kern="0" spc="0" dirty="0">
                <a:solidFill>
                  <a:schemeClr val="accent5">
                    <a:lumMod val="50000"/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Large AUV-533</a:t>
            </a:r>
          </a:p>
        </p:txBody>
      </p:sp>
      <p:sp>
        <p:nvSpPr>
          <p:cNvPr id="206" name="textbox 206"/>
          <p:cNvSpPr/>
          <p:nvPr/>
        </p:nvSpPr>
        <p:spPr>
          <a:xfrm>
            <a:off x="1485900" y="4572000"/>
            <a:ext cx="5848350" cy="69532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marL="276225" indent="-276225" algn="l" rtl="0" eaLnBrk="0">
              <a:buChar char="•"/>
            </a:pPr>
            <a:r>
              <a:rPr sz="2300" kern="0" spc="0" dirty="0">
                <a:solidFill>
                  <a:srgbClr val="1A1A1A">
                    <a:alpha val="100000"/>
                  </a:srgbClr>
                </a:solidFill>
                <a:latin typeface="Segoe UI" panose="020B0502040204020203"/>
                <a:ea typeface="Segoe UI" panose="020B0502040204020203"/>
                <a:cs typeface="Segoe UI" panose="020B0502040204020203"/>
              </a:rPr>
              <a:t>Full-domain exploration to 6,000 m,</a:t>
            </a:r>
            <a:endParaRPr sz="2300" dirty="0"/>
          </a:p>
          <a:p>
            <a:pPr marL="219075" algn="l" rtl="0" eaLnBrk="0"/>
            <a:r>
              <a:rPr sz="2300" kern="0" spc="0" dirty="0">
                <a:solidFill>
                  <a:srgbClr val="1A1A1A">
                    <a:alpha val="100000"/>
                  </a:srgbClr>
                </a:solidFill>
                <a:latin typeface="Segoe UI" panose="020B0502040204020203"/>
                <a:ea typeface="Segoe UI" panose="020B0502040204020203"/>
                <a:cs typeface="Segoe UI" panose="020B0502040204020203"/>
              </a:rPr>
              <a:t>including polar missions.</a:t>
            </a:r>
            <a:endParaRPr sz="2300" dirty="0"/>
          </a:p>
        </p:txBody>
      </p:sp>
      <p:sp>
        <p:nvSpPr>
          <p:cNvPr id="208" name="textbox 208"/>
          <p:cNvSpPr/>
          <p:nvPr/>
        </p:nvSpPr>
        <p:spPr>
          <a:xfrm>
            <a:off x="1466850" y="5695950"/>
            <a:ext cx="5286375" cy="70485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marL="295275" indent="-295275" algn="l" rtl="0" eaLnBrk="0">
              <a:buChar char="•"/>
            </a:pPr>
            <a:r>
              <a:rPr sz="2300" kern="0" spc="0" dirty="0">
                <a:solidFill>
                  <a:srgbClr val="2D2D3B">
                    <a:alpha val="100000"/>
                  </a:srgbClr>
                </a:solidFill>
                <a:latin typeface="Tahoma" panose="020B0604030504040204"/>
                <a:ea typeface="Tahoma" panose="020B0604030504040204"/>
                <a:cs typeface="Tahoma" panose="020B0604030504040204"/>
              </a:rPr>
              <a:t>Modular 150 kg payload bay for</a:t>
            </a:r>
            <a:endParaRPr sz="2300" dirty="0"/>
          </a:p>
          <a:p>
            <a:pPr marL="257175" algn="l" rtl="0" eaLnBrk="0"/>
            <a:r>
              <a:rPr sz="2300" kern="0" spc="0" dirty="0">
                <a:solidFill>
                  <a:srgbClr val="2D2D3B">
                    <a:alpha val="100000"/>
                  </a:srgbClr>
                </a:solidFill>
                <a:latin typeface="Tahoma" panose="020B0604030504040204"/>
                <a:ea typeface="Tahoma" panose="020B0604030504040204"/>
                <a:cs typeface="Tahoma" panose="020B0604030504040204"/>
              </a:rPr>
              <a:t>deep-sea survey sensors.</a:t>
            </a:r>
            <a:endParaRPr sz="2300" dirty="0"/>
          </a:p>
        </p:txBody>
      </p:sp>
      <p:sp>
        <p:nvSpPr>
          <p:cNvPr id="210" name="textbox 210"/>
          <p:cNvSpPr/>
          <p:nvPr/>
        </p:nvSpPr>
        <p:spPr>
          <a:xfrm>
            <a:off x="1466850" y="6810375"/>
            <a:ext cx="5448300" cy="71437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marL="304800" indent="-304800" algn="l" rtl="0" eaLnBrk="0">
              <a:buChar char="•"/>
            </a:pPr>
            <a:r>
              <a:rPr sz="2300" kern="0" spc="0" dirty="0">
                <a:solidFill>
                  <a:srgbClr val="222A35">
                    <a:alpha val="100000"/>
                  </a:srgbClr>
                </a:solidFill>
                <a:latin typeface="Tahoma" panose="020B0604030504040204"/>
                <a:ea typeface="Tahoma" panose="020B0604030504040204"/>
                <a:cs typeface="Tahoma" panose="020B0604030504040204"/>
              </a:rPr>
              <a:t>Up to 180 hours or 1,000 km with</a:t>
            </a:r>
            <a:endParaRPr sz="2300" dirty="0"/>
          </a:p>
          <a:p>
            <a:pPr marL="257175" algn="l" rtl="0" eaLnBrk="0"/>
            <a:r>
              <a:rPr sz="2300" kern="0" spc="0" dirty="0">
                <a:solidFill>
                  <a:srgbClr val="222A35">
                    <a:alpha val="100000"/>
                  </a:srgbClr>
                </a:solidFill>
                <a:latin typeface="Tahoma" panose="020B0604030504040204"/>
                <a:ea typeface="Tahoma" panose="020B0604030504040204"/>
                <a:cs typeface="Tahoma" panose="020B0604030504040204"/>
              </a:rPr>
              <a:t>emergency communications.</a:t>
            </a:r>
            <a:endParaRPr sz="2300" dirty="0"/>
          </a:p>
        </p:txBody>
      </p:sp>
      <p:pic>
        <p:nvPicPr>
          <p:cNvPr id="214" name="picture 21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7269480" y="2971800"/>
            <a:ext cx="5257800" cy="3492879"/>
          </a:xfrm>
          <a:prstGeom prst="rect">
            <a:avLst/>
          </a:prstGeom>
        </p:spPr>
      </p:pic>
      <p:sp>
        <p:nvSpPr>
          <p:cNvPr id="216" name="textbox 216"/>
          <p:cNvSpPr/>
          <p:nvPr/>
        </p:nvSpPr>
        <p:spPr>
          <a:xfrm>
            <a:off x="12592050" y="6105525"/>
            <a:ext cx="2828925" cy="41910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/>
            <a:r>
              <a:rPr sz="2300" b="1" kern="0" spc="0" dirty="0">
                <a:solidFill>
                  <a:srgbClr val="ED7D31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Core Specifications</a:t>
            </a:r>
            <a:endParaRPr sz="2300" dirty="0"/>
          </a:p>
        </p:txBody>
      </p:sp>
      <p:sp>
        <p:nvSpPr>
          <p:cNvPr id="218" name="textbox 218"/>
          <p:cNvSpPr/>
          <p:nvPr/>
        </p:nvSpPr>
        <p:spPr>
          <a:xfrm>
            <a:off x="12611100" y="6896100"/>
            <a:ext cx="1819275" cy="36195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/>
            <a:r>
              <a:rPr sz="2000" b="1" kern="0" spc="0" dirty="0">
                <a:solidFill>
                  <a:srgbClr val="081131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Depth: </a:t>
            </a:r>
            <a:r>
              <a:rPr sz="2000" b="1" kern="0" spc="0" dirty="0">
                <a:solidFill>
                  <a:srgbClr val="C55A11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2000m / 6000m</a:t>
            </a:r>
            <a:endParaRPr sz="2000" dirty="0"/>
          </a:p>
        </p:txBody>
      </p:sp>
      <p:sp>
        <p:nvSpPr>
          <p:cNvPr id="220" name="textbox 220"/>
          <p:cNvSpPr/>
          <p:nvPr/>
        </p:nvSpPr>
        <p:spPr>
          <a:xfrm>
            <a:off x="12658725" y="7439025"/>
            <a:ext cx="3648075" cy="33337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>
              <a:buClrTx/>
              <a:buSzTx/>
              <a:buFontTx/>
            </a:pPr>
            <a:r>
              <a:rPr sz="2000" b="1" kern="0" spc="0" dirty="0">
                <a:solidFill>
                  <a:srgbClr val="081131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Weight: </a:t>
            </a:r>
            <a:r>
              <a:rPr sz="2000" b="1" kern="0" spc="0" dirty="0">
                <a:solidFill>
                  <a:srgbClr val="C55A11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1200kg | PL 150kg</a:t>
            </a:r>
            <a:endParaRPr sz="2000" b="1" kern="0" dirty="0">
              <a:solidFill>
                <a:srgbClr val="C55A11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22" name="textbox 222"/>
          <p:cNvSpPr/>
          <p:nvPr/>
        </p:nvSpPr>
        <p:spPr>
          <a:xfrm>
            <a:off x="12658725" y="7962900"/>
            <a:ext cx="3886200" cy="29527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/>
            <a:r>
              <a:rPr sz="2000" b="1" kern="0" spc="0" dirty="0">
                <a:solidFill>
                  <a:srgbClr val="000000">
                    <a:alpha val="100000"/>
                  </a:srgbClr>
                </a:solidFill>
                <a:latin typeface="Tahoma" panose="020B0604030504040204"/>
                <a:ea typeface="Tahoma" panose="020B0604030504040204"/>
                <a:cs typeface="Tahoma" panose="020B0604030504040204"/>
              </a:rPr>
              <a:t>Endurance: </a:t>
            </a:r>
            <a:r>
              <a:rPr sz="2000" b="1" kern="0" spc="0" dirty="0">
                <a:solidFill>
                  <a:srgbClr val="C65F10">
                    <a:alpha val="100000"/>
                  </a:srgbClr>
                </a:solidFill>
                <a:latin typeface="Tahoma" panose="020B0604030504040204"/>
                <a:ea typeface="Tahoma" panose="020B0604030504040204"/>
                <a:cs typeface="Tahoma" panose="020B0604030504040204"/>
              </a:rPr>
              <a:t>90–180h | 1,000km</a:t>
            </a:r>
            <a:endParaRPr sz="2000" dirty="0"/>
          </a:p>
        </p:txBody>
      </p:sp>
      <p:sp>
        <p:nvSpPr>
          <p:cNvPr id="224" name="textbox 224"/>
          <p:cNvSpPr/>
          <p:nvPr/>
        </p:nvSpPr>
        <p:spPr>
          <a:xfrm>
            <a:off x="12658725" y="8467725"/>
            <a:ext cx="2333625" cy="31432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>
              <a:buClrTx/>
              <a:buSzTx/>
              <a:buFontTx/>
            </a:pPr>
            <a:r>
              <a:rPr sz="2000" b="1" kern="0" spc="0" dirty="0">
                <a:solidFill>
                  <a:srgbClr val="000000">
                    <a:alpha val="100000"/>
                  </a:srgbClr>
                </a:solidFill>
                <a:latin typeface="Tahoma" panose="020B0604030504040204"/>
                <a:ea typeface="Tahoma" panose="020B0604030504040204"/>
                <a:cs typeface="Tahoma" panose="020B0604030504040204"/>
              </a:rPr>
              <a:t>Length: </a:t>
            </a:r>
            <a:r>
              <a:rPr sz="2000" b="1" kern="0" spc="0" dirty="0">
                <a:solidFill>
                  <a:srgbClr val="C65F10">
                    <a:alpha val="100000"/>
                  </a:srgbClr>
                </a:solidFill>
                <a:latin typeface="Tahoma" panose="020B0604030504040204"/>
                <a:ea typeface="Tahoma" panose="020B0604030504040204"/>
                <a:cs typeface="Tahoma" panose="020B0604030504040204"/>
              </a:rPr>
              <a:t>5.0 meters</a:t>
            </a:r>
            <a:endParaRPr sz="2000" b="1" kern="0" dirty="0">
              <a:solidFill>
                <a:srgbClr val="C65F10">
                  <a:alpha val="100000"/>
                </a:srgbClr>
              </a:solidFill>
              <a:latin typeface="Tahoma" panose="020B0604030504040204"/>
              <a:ea typeface="Tahoma" panose="020B0604030504040204"/>
              <a:cs typeface="Tahoma" panose="020B0604030504040204"/>
            </a:endParaRPr>
          </a:p>
        </p:txBody>
      </p:sp>
      <p:sp>
        <p:nvSpPr>
          <p:cNvPr id="226" name="textbox 226"/>
          <p:cNvSpPr/>
          <p:nvPr/>
        </p:nvSpPr>
        <p:spPr>
          <a:xfrm>
            <a:off x="923925" y="8867775"/>
            <a:ext cx="1066800" cy="30480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/>
            <a:r>
              <a:rPr sz="2300" b="1" kern="0" spc="300" dirty="0">
                <a:solidFill>
                  <a:srgbClr val="080E24">
                    <a:alpha val="100000"/>
                  </a:srgbClr>
                </a:solidFill>
                <a:latin typeface="Tahoma" panose="020B0604030504040204"/>
                <a:ea typeface="Tahoma" panose="020B0604030504040204"/>
                <a:cs typeface="Tahoma" panose="020B0604030504040204"/>
              </a:rPr>
              <a:t>6000m</a:t>
            </a:r>
            <a:endParaRPr sz="2300" dirty="0"/>
          </a:p>
        </p:txBody>
      </p:sp>
      <p:pic>
        <p:nvPicPr>
          <p:cNvPr id="230" name="picture 2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35350" y="9467850"/>
            <a:ext cx="1219200" cy="17145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04672" y="438912"/>
            <a:ext cx="16093440" cy="65836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4200" b="1">
                <a:solidFill>
                  <a:srgbClr val="215588"/>
                </a:solidFill>
                <a:latin typeface="Tahoma"/>
              </a:rPr>
              <a:t>AUV-533 | Technical Specifications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41248" y="1097280"/>
            <a:ext cx="1024128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800" b="0">
                <a:solidFill>
                  <a:srgbClr val="5F656B"/>
                </a:solidFill>
                <a:latin typeface="Arial"/>
              </a:rPr>
              <a:t>Large-displacement AUV · deep-ocean and polar operations</a:t>
            </a:r>
          </a:p>
        </p:txBody>
      </p:sp>
      <p:sp>
        <p:nvSpPr>
          <p:cNvPr id="4" name="Rectangle 3"/>
          <p:cNvSpPr/>
          <p:nvPr/>
        </p:nvSpPr>
        <p:spPr>
          <a:xfrm>
            <a:off x="841248" y="1481328"/>
            <a:ext cx="15773400" cy="32004"/>
          </a:xfrm>
          <a:prstGeom prst="rect">
            <a:avLst/>
          </a:prstGeom>
          <a:solidFill>
            <a:srgbClr val="ED7D3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841248" y="1719072"/>
          <a:ext cx="9985248" cy="7132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31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535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91540">
                <a:tc>
                  <a:txBody>
                    <a:bodyPr/>
                    <a:lstStyle/>
                    <a:p>
                      <a:r>
                        <a:rPr sz="1600" b="1">
                          <a:solidFill>
                            <a:srgbClr val="215588"/>
                          </a:solidFill>
                          <a:latin typeface="Arial"/>
                        </a:rPr>
                        <a:t>Physical size</a:t>
                      </a:r>
                    </a:p>
                  </a:txBody>
                  <a:tcPr marL="146304" marR="128016" marT="73152" marB="54864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50" b="0">
                          <a:solidFill>
                            <a:srgbClr val="222A35"/>
                          </a:solidFill>
                          <a:latin typeface="Arial"/>
                        </a:rPr>
                        <a:t>Ø533 mm × 5.0 m</a:t>
                      </a:r>
                    </a:p>
                  </a:txBody>
                  <a:tcPr marL="146304" marR="128016" marT="73152" marB="54864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91540">
                <a:tc>
                  <a:txBody>
                    <a:bodyPr/>
                    <a:lstStyle/>
                    <a:p>
                      <a:r>
                        <a:rPr sz="1600" b="1">
                          <a:solidFill>
                            <a:srgbClr val="215588"/>
                          </a:solidFill>
                          <a:latin typeface="Arial"/>
                        </a:rPr>
                        <a:t>Weight / payload</a:t>
                      </a:r>
                    </a:p>
                  </a:txBody>
                  <a:tcPr marL="146304" marR="128016" marT="73152" marB="54864" anchor="ctr">
                    <a:solidFill>
                      <a:srgbClr val="F4F7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50" b="0">
                          <a:solidFill>
                            <a:srgbClr val="222A35"/>
                          </a:solidFill>
                          <a:latin typeface="Arial"/>
                        </a:rPr>
                        <a:t>1,200 kg standard · 150 kg payload</a:t>
                      </a:r>
                    </a:p>
                  </a:txBody>
                  <a:tcPr marL="146304" marR="128016" marT="73152" marB="54864" anchor="ctr">
                    <a:solidFill>
                      <a:srgbClr val="F4F7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91540">
                <a:tc>
                  <a:txBody>
                    <a:bodyPr/>
                    <a:lstStyle/>
                    <a:p>
                      <a:r>
                        <a:rPr sz="1600" b="1">
                          <a:solidFill>
                            <a:srgbClr val="215588"/>
                          </a:solidFill>
                          <a:latin typeface="Arial"/>
                        </a:rPr>
                        <a:t>Working depth</a:t>
                      </a:r>
                    </a:p>
                  </a:txBody>
                  <a:tcPr marL="146304" marR="128016" marT="73152" marB="54864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50" b="0">
                          <a:solidFill>
                            <a:srgbClr val="222A35"/>
                          </a:solidFill>
                          <a:latin typeface="Arial"/>
                        </a:rPr>
                        <a:t>2,000 m / 6,000 m</a:t>
                      </a:r>
                    </a:p>
                  </a:txBody>
                  <a:tcPr marL="146304" marR="128016" marT="73152" marB="54864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91540">
                <a:tc>
                  <a:txBody>
                    <a:bodyPr/>
                    <a:lstStyle/>
                    <a:p>
                      <a:r>
                        <a:rPr sz="1600" b="1">
                          <a:solidFill>
                            <a:srgbClr val="215588"/>
                          </a:solidFill>
                          <a:latin typeface="Arial"/>
                        </a:rPr>
                        <a:t>Velocity</a:t>
                      </a:r>
                    </a:p>
                  </a:txBody>
                  <a:tcPr marL="146304" marR="128016" marT="73152" marB="54864" anchor="ctr">
                    <a:solidFill>
                      <a:srgbClr val="F4F7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50" b="0">
                          <a:solidFill>
                            <a:srgbClr val="222A35"/>
                          </a:solidFill>
                          <a:latin typeface="Arial"/>
                        </a:rPr>
                        <a:t>1–6 kn</a:t>
                      </a:r>
                    </a:p>
                  </a:txBody>
                  <a:tcPr marL="146304" marR="128016" marT="73152" marB="54864" anchor="ctr">
                    <a:solidFill>
                      <a:srgbClr val="F4F7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91540">
                <a:tc>
                  <a:txBody>
                    <a:bodyPr/>
                    <a:lstStyle/>
                    <a:p>
                      <a:r>
                        <a:rPr sz="1600" b="1">
                          <a:solidFill>
                            <a:srgbClr val="215588"/>
                          </a:solidFill>
                          <a:latin typeface="Arial"/>
                        </a:rPr>
                        <a:t>Propulsion</a:t>
                      </a:r>
                    </a:p>
                  </a:txBody>
                  <a:tcPr marL="146304" marR="128016" marT="73152" marB="54864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50" b="0">
                          <a:solidFill>
                            <a:srgbClr val="222A35"/>
                          </a:solidFill>
                          <a:latin typeface="Arial"/>
                        </a:rPr>
                        <a:t>Tail propeller + cross/X rudder; optional vertical auxiliary propulsion and positioning</a:t>
                      </a:r>
                    </a:p>
                  </a:txBody>
                  <a:tcPr marL="146304" marR="128016" marT="73152" marB="54864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91540">
                <a:tc>
                  <a:txBody>
                    <a:bodyPr/>
                    <a:lstStyle/>
                    <a:p>
                      <a:r>
                        <a:rPr sz="1600" b="1">
                          <a:solidFill>
                            <a:srgbClr val="215588"/>
                          </a:solidFill>
                          <a:latin typeface="Arial"/>
                        </a:rPr>
                        <a:t>Endurance</a:t>
                      </a:r>
                    </a:p>
                  </a:txBody>
                  <a:tcPr marL="146304" marR="128016" marT="73152" marB="54864" anchor="ctr">
                    <a:solidFill>
                      <a:srgbClr val="F4F7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50" b="0">
                          <a:solidFill>
                            <a:srgbClr val="222A35"/>
                          </a:solidFill>
                          <a:latin typeface="Arial"/>
                        </a:rPr>
                        <a:t>≥90 h at 3 kn; extendable to 180 h at 3 kn or 1,000 km range</a:t>
                      </a:r>
                    </a:p>
                  </a:txBody>
                  <a:tcPr marL="146304" marR="128016" marT="73152" marB="54864" anchor="ctr">
                    <a:solidFill>
                      <a:srgbClr val="F4F7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91540">
                <a:tc>
                  <a:txBody>
                    <a:bodyPr/>
                    <a:lstStyle/>
                    <a:p>
                      <a:r>
                        <a:rPr sz="1600" b="1">
                          <a:solidFill>
                            <a:srgbClr val="215588"/>
                          </a:solidFill>
                          <a:latin typeface="Arial"/>
                        </a:rPr>
                        <a:t>Navigation</a:t>
                      </a:r>
                    </a:p>
                  </a:txBody>
                  <a:tcPr marL="146304" marR="128016" marT="73152" marB="54864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50" b="0">
                          <a:solidFill>
                            <a:srgbClr val="222A35"/>
                          </a:solidFill>
                          <a:latin typeface="Arial"/>
                        </a:rPr>
                        <a:t>INS + DVL + GNSS + USBL; 0.3% range accuracy with SLAM/data-driven options</a:t>
                      </a:r>
                    </a:p>
                  </a:txBody>
                  <a:tcPr marL="146304" marR="128016" marT="73152" marB="54864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91540">
                <a:tc>
                  <a:txBody>
                    <a:bodyPr/>
                    <a:lstStyle/>
                    <a:p>
                      <a:r>
                        <a:rPr sz="1600" b="1">
                          <a:solidFill>
                            <a:srgbClr val="215588"/>
                          </a:solidFill>
                          <a:latin typeface="Arial"/>
                        </a:rPr>
                        <a:t>Communications</a:t>
                      </a:r>
                    </a:p>
                  </a:txBody>
                  <a:tcPr marL="146304" marR="128016" marT="73152" marB="54864" anchor="ctr">
                    <a:solidFill>
                      <a:srgbClr val="F4F7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50" b="0">
                          <a:solidFill>
                            <a:srgbClr val="222A35"/>
                          </a:solidFill>
                          <a:latin typeface="Arial"/>
                        </a:rPr>
                        <a:t>UHF, Wi-Fi, 4G, satellite and underwater acoustic communications</a:t>
                      </a:r>
                    </a:p>
                  </a:txBody>
                  <a:tcPr marL="146304" marR="128016" marT="73152" marB="54864" anchor="ctr">
                    <a:solidFill>
                      <a:srgbClr val="F4F7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11475720" y="1837943"/>
            <a:ext cx="73152" cy="402336"/>
          </a:xfrm>
          <a:prstGeom prst="rect">
            <a:avLst/>
          </a:prstGeom>
          <a:solidFill>
            <a:srgbClr val="ED7D3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11722608" y="1810512"/>
            <a:ext cx="4800600" cy="38404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000" b="1">
                <a:solidFill>
                  <a:srgbClr val="215588"/>
                </a:solidFill>
                <a:latin typeface="Tahoma"/>
              </a:rPr>
              <a:t>FULL-DOMAIN CAPABILITY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722608" y="2313432"/>
            <a:ext cx="4773168" cy="13258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650" b="0">
                <a:solidFill>
                  <a:srgbClr val="5F656B"/>
                </a:solidFill>
                <a:latin typeface="Arial"/>
              </a:rPr>
              <a:t>Designed for deep-sea mineral exploration, physical oceanography, marine engineering, ecological survey, military survey and polar missions.</a:t>
            </a:r>
          </a:p>
        </p:txBody>
      </p:sp>
      <p:sp>
        <p:nvSpPr>
          <p:cNvPr id="9" name="Rectangle 8"/>
          <p:cNvSpPr/>
          <p:nvPr/>
        </p:nvSpPr>
        <p:spPr>
          <a:xfrm>
            <a:off x="11475720" y="4014215"/>
            <a:ext cx="73152" cy="402336"/>
          </a:xfrm>
          <a:prstGeom prst="rect">
            <a:avLst/>
          </a:prstGeom>
          <a:solidFill>
            <a:srgbClr val="ED7D3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11722608" y="3986783"/>
            <a:ext cx="4800600" cy="38404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000" b="1">
                <a:solidFill>
                  <a:srgbClr val="215588"/>
                </a:solidFill>
                <a:latin typeface="Tahoma"/>
              </a:rPr>
              <a:t>SAFETY &amp; SUSTAINMENT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1722608" y="4489703"/>
            <a:ext cx="4773168" cy="13258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650" b="0">
                <a:solidFill>
                  <a:srgbClr val="5F656B"/>
                </a:solidFill>
                <a:latin typeface="Arial"/>
              </a:rPr>
              <a:t>Full emergency support system with up to 60 days of unpowered self-sustaining communications at sea.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1475720" y="6190488"/>
            <a:ext cx="73152" cy="402336"/>
          </a:xfrm>
          <a:prstGeom prst="rect">
            <a:avLst/>
          </a:prstGeom>
          <a:solidFill>
            <a:srgbClr val="ED7D3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11722608" y="6163056"/>
            <a:ext cx="4800600" cy="38404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000" b="1">
                <a:solidFill>
                  <a:srgbClr val="215588"/>
                </a:solidFill>
                <a:latin typeface="Tahoma"/>
              </a:rPr>
              <a:t>LAUNCH &amp; PAYLOADS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722608" y="6665976"/>
            <a:ext cx="4773168" cy="13258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650" b="0">
                <a:solidFill>
                  <a:srgbClr val="5F656B"/>
                </a:solidFill>
                <a:latin typeface="Arial"/>
              </a:rPr>
              <a:t>Dedicated automated LARS and integrated deck container for transport, storage, processing and maintenance; modular 150 kg sensor payload bay.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722608" y="8595360"/>
            <a:ext cx="3931920" cy="2286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900" b="0">
                <a:solidFill>
                  <a:srgbClr val="8A8F94"/>
                </a:solidFill>
                <a:latin typeface="Arial"/>
              </a:rPr>
              <a:t>Source: user-provided product brochure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5681959" y="9308592"/>
            <a:ext cx="960120" cy="16459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/>
            <a:r>
              <a:rPr sz="800" b="1">
                <a:solidFill>
                  <a:srgbClr val="8A8F94"/>
                </a:solidFill>
                <a:latin typeface="Arial"/>
              </a:rPr>
              <a:t>SSAEPL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picture 20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7478375" cy="9753600"/>
          </a:xfrm>
          <a:prstGeom prst="rect">
            <a:avLst/>
          </a:prstGeom>
        </p:spPr>
      </p:pic>
      <p:sp>
        <p:nvSpPr>
          <p:cNvPr id="202" name="textbox 202"/>
          <p:cNvSpPr/>
          <p:nvPr/>
        </p:nvSpPr>
        <p:spPr>
          <a:xfrm>
            <a:off x="1302385" y="447675"/>
            <a:ext cx="14335125" cy="216217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/>
            <a:r>
              <a:rPr sz="8000" b="1" kern="0" spc="0" dirty="0">
                <a:solidFill>
                  <a:schemeClr val="accent1">
                    <a:lumMod val="75000"/>
                    <a:alpha val="100000"/>
                  </a:schemeClr>
                </a:solidFill>
                <a:latin typeface="Tahoma" panose="020B0604030504040204"/>
                <a:ea typeface="Tahoma" panose="020B0604030504040204"/>
                <a:cs typeface="Tahoma" panose="020B0604030504040204"/>
              </a:rPr>
              <a:t>AUV-600: Intelligent Swarm</a:t>
            </a:r>
            <a:endParaRPr sz="8000" dirty="0">
              <a:solidFill>
                <a:schemeClr val="accent1">
                  <a:lumMod val="75000"/>
                </a:schemeClr>
              </a:solidFill>
            </a:endParaRPr>
          </a:p>
          <a:p>
            <a:pPr algn="l" rtl="0" eaLnBrk="0"/>
            <a:r>
              <a:rPr sz="8000" b="1" kern="0" spc="0" dirty="0">
                <a:solidFill>
                  <a:schemeClr val="accent1">
                    <a:lumMod val="75000"/>
                    <a:alpha val="100000"/>
                  </a:schemeClr>
                </a:solidFill>
                <a:latin typeface="Tahoma" panose="020B0604030504040204"/>
                <a:ea typeface="Tahoma" panose="020B0604030504040204"/>
                <a:cs typeface="Tahoma" panose="020B0604030504040204"/>
              </a:rPr>
              <a:t>Survey Platform</a:t>
            </a:r>
          </a:p>
        </p:txBody>
      </p:sp>
      <p:sp>
        <p:nvSpPr>
          <p:cNvPr id="204" name="textbox 204"/>
          <p:cNvSpPr/>
          <p:nvPr/>
        </p:nvSpPr>
        <p:spPr>
          <a:xfrm>
            <a:off x="1466850" y="3352800"/>
            <a:ext cx="3714750" cy="47625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/>
            <a:r>
              <a:rPr sz="3400" b="1" kern="0" spc="0" dirty="0">
                <a:solidFill>
                  <a:schemeClr val="accent5">
                    <a:lumMod val="50000"/>
                    <a:alpha val="10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Large AUV-600</a:t>
            </a:r>
          </a:p>
        </p:txBody>
      </p:sp>
      <p:sp>
        <p:nvSpPr>
          <p:cNvPr id="206" name="textbox 206"/>
          <p:cNvSpPr/>
          <p:nvPr/>
        </p:nvSpPr>
        <p:spPr>
          <a:xfrm>
            <a:off x="1485900" y="4572000"/>
            <a:ext cx="5848350" cy="69532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marL="276225" indent="-276225" algn="l" rtl="0" eaLnBrk="0">
              <a:buChar char="•"/>
            </a:pPr>
            <a:r>
              <a:rPr sz="2300" kern="0" spc="0" dirty="0">
                <a:solidFill>
                  <a:srgbClr val="1A1A1A">
                    <a:alpha val="100000"/>
                  </a:srgbClr>
                </a:solidFill>
                <a:latin typeface="Segoe UI" panose="020B0502040204020203"/>
                <a:ea typeface="Segoe UI" panose="020B0502040204020203"/>
                <a:cs typeface="Segoe UI" panose="020B0502040204020203"/>
              </a:rPr>
              <a:t>Swarm control supports formation</a:t>
            </a:r>
            <a:endParaRPr sz="2300" dirty="0"/>
          </a:p>
          <a:p>
            <a:pPr marL="219075" algn="l" rtl="0" eaLnBrk="0"/>
            <a:r>
              <a:rPr sz="2300" kern="0" spc="0" dirty="0">
                <a:solidFill>
                  <a:srgbClr val="1A1A1A">
                    <a:alpha val="100000"/>
                  </a:srgbClr>
                </a:solidFill>
                <a:latin typeface="Segoe UI" panose="020B0502040204020203"/>
                <a:ea typeface="Segoe UI" panose="020B0502040204020203"/>
                <a:cs typeface="Segoe UI" panose="020B0502040204020203"/>
              </a:rPr>
              <a:t>keeping, switching and search.</a:t>
            </a:r>
            <a:endParaRPr sz="2300" dirty="0"/>
          </a:p>
        </p:txBody>
      </p:sp>
      <p:sp>
        <p:nvSpPr>
          <p:cNvPr id="208" name="textbox 208"/>
          <p:cNvSpPr/>
          <p:nvPr/>
        </p:nvSpPr>
        <p:spPr>
          <a:xfrm>
            <a:off x="1466850" y="5695950"/>
            <a:ext cx="5286375" cy="70485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marL="295275" indent="-295275" algn="l" rtl="0" eaLnBrk="0">
              <a:buChar char="•"/>
            </a:pPr>
            <a:r>
              <a:rPr sz="2300" kern="0" spc="0" dirty="0">
                <a:solidFill>
                  <a:srgbClr val="2D2D3B">
                    <a:alpha val="100000"/>
                  </a:srgbClr>
                </a:solidFill>
                <a:latin typeface="Tahoma" panose="020B0604030504040204"/>
                <a:ea typeface="Tahoma" panose="020B0604030504040204"/>
                <a:cs typeface="Tahoma" panose="020B0604030504040204"/>
              </a:rPr>
              <a:t>Multi-network communications</a:t>
            </a:r>
            <a:endParaRPr sz="2300" dirty="0"/>
          </a:p>
          <a:p>
            <a:pPr marL="257175" algn="l" rtl="0" eaLnBrk="0"/>
            <a:r>
              <a:rPr sz="2300" kern="0" spc="0" dirty="0">
                <a:solidFill>
                  <a:srgbClr val="2D2D3B">
                    <a:alpha val="100000"/>
                  </a:srgbClr>
                </a:solidFill>
                <a:latin typeface="Tahoma" panose="020B0604030504040204"/>
                <a:ea typeface="Tahoma" panose="020B0604030504040204"/>
                <a:cs typeface="Tahoma" panose="020B0604030504040204"/>
              </a:rPr>
              <a:t>auto-switch in weak signals.</a:t>
            </a:r>
            <a:endParaRPr sz="2300" dirty="0"/>
          </a:p>
        </p:txBody>
      </p:sp>
      <p:sp>
        <p:nvSpPr>
          <p:cNvPr id="210" name="textbox 210"/>
          <p:cNvSpPr/>
          <p:nvPr/>
        </p:nvSpPr>
        <p:spPr>
          <a:xfrm>
            <a:off x="1466850" y="6810375"/>
            <a:ext cx="5448300" cy="71437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marL="304800" indent="-304800" algn="l" rtl="0" eaLnBrk="0">
              <a:buChar char="•"/>
            </a:pPr>
            <a:r>
              <a:rPr sz="2300" kern="0" spc="0" dirty="0">
                <a:solidFill>
                  <a:srgbClr val="222A35">
                    <a:alpha val="100000"/>
                  </a:srgbClr>
                </a:solidFill>
                <a:latin typeface="Tahoma" panose="020B0604030504040204"/>
                <a:ea typeface="Tahoma" panose="020B0604030504040204"/>
                <a:cs typeface="Tahoma" panose="020B0604030504040204"/>
              </a:rPr>
              <a:t>Online seabed recognition enables</a:t>
            </a:r>
            <a:endParaRPr sz="2300" dirty="0"/>
          </a:p>
          <a:p>
            <a:pPr marL="257175" algn="l" rtl="0" eaLnBrk="0"/>
            <a:r>
              <a:rPr sz="2300" kern="0" spc="0" dirty="0">
                <a:solidFill>
                  <a:srgbClr val="222A35">
                    <a:alpha val="100000"/>
                  </a:srgbClr>
                </a:solidFill>
                <a:latin typeface="Tahoma" panose="020B0604030504040204"/>
                <a:ea typeface="Tahoma" panose="020B0604030504040204"/>
                <a:cs typeface="Tahoma" panose="020B0604030504040204"/>
              </a:rPr>
              <a:t>collaborative detection.</a:t>
            </a:r>
            <a:endParaRPr sz="2300" dirty="0"/>
          </a:p>
        </p:txBody>
      </p:sp>
      <p:pic>
        <p:nvPicPr>
          <p:cNvPr id="214" name="picture 21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7269480" y="2971800"/>
            <a:ext cx="5257800" cy="3675184"/>
          </a:xfrm>
          <a:prstGeom prst="rect">
            <a:avLst/>
          </a:prstGeom>
        </p:spPr>
      </p:pic>
      <p:sp>
        <p:nvSpPr>
          <p:cNvPr id="216" name="textbox 216"/>
          <p:cNvSpPr/>
          <p:nvPr/>
        </p:nvSpPr>
        <p:spPr>
          <a:xfrm>
            <a:off x="12592050" y="6105525"/>
            <a:ext cx="2828925" cy="41910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/>
            <a:r>
              <a:rPr sz="2300" b="1" kern="0" spc="0" dirty="0">
                <a:solidFill>
                  <a:srgbClr val="ED7D31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Core Specifications</a:t>
            </a:r>
            <a:endParaRPr sz="2300" dirty="0"/>
          </a:p>
        </p:txBody>
      </p:sp>
      <p:sp>
        <p:nvSpPr>
          <p:cNvPr id="218" name="textbox 218"/>
          <p:cNvSpPr/>
          <p:nvPr/>
        </p:nvSpPr>
        <p:spPr>
          <a:xfrm>
            <a:off x="12611100" y="6896100"/>
            <a:ext cx="1819275" cy="36195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/>
            <a:r>
              <a:rPr sz="2000" b="1" kern="0" spc="0" dirty="0">
                <a:solidFill>
                  <a:srgbClr val="081131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Depth: </a:t>
            </a:r>
            <a:r>
              <a:rPr sz="2000" b="1" kern="0" spc="0" dirty="0">
                <a:solidFill>
                  <a:srgbClr val="C55A11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1km / 3km / 6km</a:t>
            </a:r>
            <a:endParaRPr sz="2000" dirty="0"/>
          </a:p>
        </p:txBody>
      </p:sp>
      <p:sp>
        <p:nvSpPr>
          <p:cNvPr id="220" name="textbox 220"/>
          <p:cNvSpPr/>
          <p:nvPr/>
        </p:nvSpPr>
        <p:spPr>
          <a:xfrm>
            <a:off x="12658725" y="7439025"/>
            <a:ext cx="3648075" cy="33337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>
              <a:buClrTx/>
              <a:buSzTx/>
              <a:buFontTx/>
            </a:pPr>
            <a:r>
              <a:rPr sz="2000" b="1" kern="0" spc="0" dirty="0">
                <a:solidFill>
                  <a:srgbClr val="081131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Weight: </a:t>
            </a:r>
            <a:r>
              <a:rPr sz="2000" b="1" kern="0" spc="0" dirty="0">
                <a:solidFill>
                  <a:srgbClr val="C55A11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1200kg</a:t>
            </a:r>
            <a:endParaRPr sz="2000" b="1" kern="0" dirty="0">
              <a:solidFill>
                <a:srgbClr val="C55A11">
                  <a:alpha val="100000"/>
                </a:srgb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22" name="textbox 222"/>
          <p:cNvSpPr/>
          <p:nvPr/>
        </p:nvSpPr>
        <p:spPr>
          <a:xfrm>
            <a:off x="12658725" y="7962900"/>
            <a:ext cx="3886200" cy="29527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/>
            <a:r>
              <a:rPr sz="2000" b="1" kern="0" spc="0" dirty="0">
                <a:solidFill>
                  <a:srgbClr val="000000">
                    <a:alpha val="100000"/>
                  </a:srgbClr>
                </a:solidFill>
                <a:latin typeface="Tahoma" panose="020B0604030504040204"/>
                <a:ea typeface="Tahoma" panose="020B0604030504040204"/>
                <a:cs typeface="Tahoma" panose="020B0604030504040204"/>
              </a:rPr>
              <a:t>Endurance: </a:t>
            </a:r>
            <a:r>
              <a:rPr sz="2000" b="1" kern="0" spc="0" dirty="0">
                <a:solidFill>
                  <a:srgbClr val="C65F10">
                    <a:alpha val="100000"/>
                  </a:srgbClr>
                </a:solidFill>
                <a:latin typeface="Tahoma" panose="020B0604030504040204"/>
                <a:ea typeface="Tahoma" panose="020B0604030504040204"/>
                <a:cs typeface="Tahoma" panose="020B0604030504040204"/>
              </a:rPr>
              <a:t>24h @ 3kn</a:t>
            </a:r>
            <a:endParaRPr sz="2000" dirty="0"/>
          </a:p>
        </p:txBody>
      </p:sp>
      <p:sp>
        <p:nvSpPr>
          <p:cNvPr id="224" name="textbox 224"/>
          <p:cNvSpPr/>
          <p:nvPr/>
        </p:nvSpPr>
        <p:spPr>
          <a:xfrm>
            <a:off x="12658725" y="8467725"/>
            <a:ext cx="2333625" cy="31432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>
              <a:buClrTx/>
              <a:buSzTx/>
              <a:buFontTx/>
            </a:pPr>
            <a:r>
              <a:rPr sz="2000" b="1" kern="0" spc="0" dirty="0">
                <a:solidFill>
                  <a:srgbClr val="000000">
                    <a:alpha val="100000"/>
                  </a:srgbClr>
                </a:solidFill>
                <a:latin typeface="Tahoma" panose="020B0604030504040204"/>
                <a:ea typeface="Tahoma" panose="020B0604030504040204"/>
                <a:cs typeface="Tahoma" panose="020B0604030504040204"/>
              </a:rPr>
              <a:t>Length: </a:t>
            </a:r>
            <a:r>
              <a:rPr sz="2000" b="1" kern="0" spc="0" dirty="0">
                <a:solidFill>
                  <a:srgbClr val="C65F10">
                    <a:alpha val="100000"/>
                  </a:srgbClr>
                </a:solidFill>
                <a:latin typeface="Tahoma" panose="020B0604030504040204"/>
                <a:ea typeface="Tahoma" panose="020B0604030504040204"/>
                <a:cs typeface="Tahoma" panose="020B0604030504040204"/>
              </a:rPr>
              <a:t>6.0 meters</a:t>
            </a:r>
            <a:endParaRPr sz="2000" b="1" kern="0" dirty="0">
              <a:solidFill>
                <a:srgbClr val="C65F10">
                  <a:alpha val="100000"/>
                </a:srgbClr>
              </a:solidFill>
              <a:latin typeface="Tahoma" panose="020B0604030504040204"/>
              <a:ea typeface="Tahoma" panose="020B0604030504040204"/>
              <a:cs typeface="Tahoma" panose="020B0604030504040204"/>
            </a:endParaRPr>
          </a:p>
        </p:txBody>
      </p:sp>
      <p:sp>
        <p:nvSpPr>
          <p:cNvPr id="226" name="textbox 226"/>
          <p:cNvSpPr/>
          <p:nvPr/>
        </p:nvSpPr>
        <p:spPr>
          <a:xfrm>
            <a:off x="923925" y="8867775"/>
            <a:ext cx="1066800" cy="30480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/>
            <a:r>
              <a:rPr sz="2300" b="1" kern="0" spc="300" dirty="0">
                <a:solidFill>
                  <a:srgbClr val="080E24">
                    <a:alpha val="100000"/>
                  </a:srgbClr>
                </a:solidFill>
                <a:latin typeface="Tahoma" panose="020B0604030504040204"/>
                <a:ea typeface="Tahoma" panose="020B0604030504040204"/>
                <a:cs typeface="Tahoma" panose="020B0604030504040204"/>
              </a:rPr>
              <a:t>6000m</a:t>
            </a:r>
            <a:endParaRPr sz="2300" dirty="0"/>
          </a:p>
        </p:txBody>
      </p:sp>
      <p:pic>
        <p:nvPicPr>
          <p:cNvPr id="230" name="picture 2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35350" y="9467850"/>
            <a:ext cx="1219200" cy="17145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04672" y="438912"/>
            <a:ext cx="16093440" cy="65836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4200" b="1">
                <a:solidFill>
                  <a:srgbClr val="215588"/>
                </a:solidFill>
                <a:latin typeface="Tahoma"/>
              </a:rPr>
              <a:t>AUV-600 | Technical Specifications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41248" y="1097280"/>
            <a:ext cx="10241280" cy="3200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800" b="0">
                <a:solidFill>
                  <a:srgbClr val="5F656B"/>
                </a:solidFill>
                <a:latin typeface="Arial"/>
              </a:rPr>
              <a:t>Large AUV · coordinated swarm detection platform</a:t>
            </a:r>
          </a:p>
        </p:txBody>
      </p:sp>
      <p:sp>
        <p:nvSpPr>
          <p:cNvPr id="4" name="Rectangle 3"/>
          <p:cNvSpPr/>
          <p:nvPr/>
        </p:nvSpPr>
        <p:spPr>
          <a:xfrm>
            <a:off x="841248" y="1481328"/>
            <a:ext cx="15773400" cy="32004"/>
          </a:xfrm>
          <a:prstGeom prst="rect">
            <a:avLst/>
          </a:prstGeom>
          <a:solidFill>
            <a:srgbClr val="ED7D3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841248" y="1719072"/>
          <a:ext cx="9985248" cy="7132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31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535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91540">
                <a:tc>
                  <a:txBody>
                    <a:bodyPr/>
                    <a:lstStyle/>
                    <a:p>
                      <a:r>
                        <a:rPr sz="1600" b="1">
                          <a:solidFill>
                            <a:srgbClr val="215588"/>
                          </a:solidFill>
                          <a:latin typeface="Arial"/>
                        </a:rPr>
                        <a:t>Physical size</a:t>
                      </a:r>
                    </a:p>
                  </a:txBody>
                  <a:tcPr marL="146304" marR="128016" marT="73152" marB="54864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50" b="0">
                          <a:solidFill>
                            <a:srgbClr val="222A35"/>
                          </a:solidFill>
                          <a:latin typeface="Arial"/>
                        </a:rPr>
                        <a:t>Ø600 mm × 6.0 m</a:t>
                      </a:r>
                    </a:p>
                  </a:txBody>
                  <a:tcPr marL="146304" marR="128016" marT="73152" marB="54864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91540">
                <a:tc>
                  <a:txBody>
                    <a:bodyPr/>
                    <a:lstStyle/>
                    <a:p>
                      <a:r>
                        <a:rPr sz="1600" b="1">
                          <a:solidFill>
                            <a:srgbClr val="215588"/>
                          </a:solidFill>
                          <a:latin typeface="Arial"/>
                        </a:rPr>
                        <a:t>Weight</a:t>
                      </a:r>
                    </a:p>
                  </a:txBody>
                  <a:tcPr marL="146304" marR="128016" marT="73152" marB="54864" anchor="ctr">
                    <a:solidFill>
                      <a:srgbClr val="F4F7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50" b="0">
                          <a:solidFill>
                            <a:srgbClr val="222A35"/>
                          </a:solidFill>
                          <a:latin typeface="Arial"/>
                        </a:rPr>
                        <a:t>1,200 kg standard</a:t>
                      </a:r>
                    </a:p>
                  </a:txBody>
                  <a:tcPr marL="146304" marR="128016" marT="73152" marB="54864" anchor="ctr">
                    <a:solidFill>
                      <a:srgbClr val="F4F7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91540">
                <a:tc>
                  <a:txBody>
                    <a:bodyPr/>
                    <a:lstStyle/>
                    <a:p>
                      <a:r>
                        <a:rPr sz="1600" b="1">
                          <a:solidFill>
                            <a:srgbClr val="215588"/>
                          </a:solidFill>
                          <a:latin typeface="Arial"/>
                        </a:rPr>
                        <a:t>Working depth</a:t>
                      </a:r>
                    </a:p>
                  </a:txBody>
                  <a:tcPr marL="146304" marR="128016" marT="73152" marB="54864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50" b="0">
                          <a:solidFill>
                            <a:srgbClr val="222A35"/>
                          </a:solidFill>
                          <a:latin typeface="Arial"/>
                        </a:rPr>
                        <a:t>1,000 m / 3,000 m / 6,000 m</a:t>
                      </a:r>
                    </a:p>
                  </a:txBody>
                  <a:tcPr marL="146304" marR="128016" marT="73152" marB="54864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91540">
                <a:tc>
                  <a:txBody>
                    <a:bodyPr/>
                    <a:lstStyle/>
                    <a:p>
                      <a:r>
                        <a:rPr sz="1600" b="1">
                          <a:solidFill>
                            <a:srgbClr val="215588"/>
                          </a:solidFill>
                          <a:latin typeface="Arial"/>
                        </a:rPr>
                        <a:t>Velocity</a:t>
                      </a:r>
                    </a:p>
                  </a:txBody>
                  <a:tcPr marL="146304" marR="128016" marT="73152" marB="54864" anchor="ctr">
                    <a:solidFill>
                      <a:srgbClr val="F4F7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50" b="0">
                          <a:solidFill>
                            <a:srgbClr val="222A35"/>
                          </a:solidFill>
                          <a:latin typeface="Arial"/>
                        </a:rPr>
                        <a:t>1–6 kn</a:t>
                      </a:r>
                    </a:p>
                  </a:txBody>
                  <a:tcPr marL="146304" marR="128016" marT="73152" marB="54864" anchor="ctr">
                    <a:solidFill>
                      <a:srgbClr val="F4F7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91540">
                <a:tc>
                  <a:txBody>
                    <a:bodyPr/>
                    <a:lstStyle/>
                    <a:p>
                      <a:r>
                        <a:rPr sz="1600" b="1">
                          <a:solidFill>
                            <a:srgbClr val="215588"/>
                          </a:solidFill>
                          <a:latin typeface="Arial"/>
                        </a:rPr>
                        <a:t>Propulsion</a:t>
                      </a:r>
                    </a:p>
                  </a:txBody>
                  <a:tcPr marL="146304" marR="128016" marT="73152" marB="54864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50" b="0">
                          <a:solidFill>
                            <a:srgbClr val="222A35"/>
                          </a:solidFill>
                          <a:latin typeface="Arial"/>
                        </a:rPr>
                        <a:t>Tail propeller + cross/X rudder; optional vertical and lateral thrusters</a:t>
                      </a:r>
                    </a:p>
                  </a:txBody>
                  <a:tcPr marL="146304" marR="128016" marT="73152" marB="54864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91540">
                <a:tc>
                  <a:txBody>
                    <a:bodyPr/>
                    <a:lstStyle/>
                    <a:p>
                      <a:r>
                        <a:rPr sz="1600" b="1">
                          <a:solidFill>
                            <a:srgbClr val="215588"/>
                          </a:solidFill>
                          <a:latin typeface="Arial"/>
                        </a:rPr>
                        <a:t>Endurance</a:t>
                      </a:r>
                    </a:p>
                  </a:txBody>
                  <a:tcPr marL="146304" marR="128016" marT="73152" marB="54864" anchor="ctr">
                    <a:solidFill>
                      <a:srgbClr val="F4F7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50" b="0">
                          <a:solidFill>
                            <a:srgbClr val="222A35"/>
                          </a:solidFill>
                          <a:latin typeface="Arial"/>
                        </a:rPr>
                        <a:t>24 h at 3 kn</a:t>
                      </a:r>
                    </a:p>
                  </a:txBody>
                  <a:tcPr marL="146304" marR="128016" marT="73152" marB="54864" anchor="ctr">
                    <a:solidFill>
                      <a:srgbClr val="F4F7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91540">
                <a:tc>
                  <a:txBody>
                    <a:bodyPr/>
                    <a:lstStyle/>
                    <a:p>
                      <a:r>
                        <a:rPr sz="1600" b="1">
                          <a:solidFill>
                            <a:srgbClr val="215588"/>
                          </a:solidFill>
                          <a:latin typeface="Arial"/>
                        </a:rPr>
                        <a:t>Navigation</a:t>
                      </a:r>
                    </a:p>
                  </a:txBody>
                  <a:tcPr marL="146304" marR="128016" marT="73152" marB="54864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50" b="0">
                          <a:solidFill>
                            <a:srgbClr val="222A35"/>
                          </a:solidFill>
                          <a:latin typeface="Arial"/>
                        </a:rPr>
                        <a:t>INS + DVL + GNSS + USBL; 0.5% of range, configurable</a:t>
                      </a:r>
                    </a:p>
                  </a:txBody>
                  <a:tcPr marL="146304" marR="128016" marT="73152" marB="54864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91540">
                <a:tc>
                  <a:txBody>
                    <a:bodyPr/>
                    <a:lstStyle/>
                    <a:p>
                      <a:r>
                        <a:rPr sz="1600" b="1">
                          <a:solidFill>
                            <a:srgbClr val="215588"/>
                          </a:solidFill>
                          <a:latin typeface="Arial"/>
                        </a:rPr>
                        <a:t>Communications</a:t>
                      </a:r>
                    </a:p>
                  </a:txBody>
                  <a:tcPr marL="146304" marR="128016" marT="73152" marB="54864" anchor="ctr">
                    <a:solidFill>
                      <a:srgbClr val="F4F7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550" b="0">
                          <a:solidFill>
                            <a:srgbClr val="222A35"/>
                          </a:solidFill>
                          <a:latin typeface="Arial"/>
                        </a:rPr>
                        <a:t>UHF, Wi-Fi, 4G and underwater acoustic communications</a:t>
                      </a:r>
                    </a:p>
                  </a:txBody>
                  <a:tcPr marL="146304" marR="128016" marT="73152" marB="54864" anchor="ctr">
                    <a:solidFill>
                      <a:srgbClr val="F4F7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11475720" y="1837943"/>
            <a:ext cx="73152" cy="402336"/>
          </a:xfrm>
          <a:prstGeom prst="rect">
            <a:avLst/>
          </a:prstGeom>
          <a:solidFill>
            <a:srgbClr val="ED7D3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11722608" y="1810512"/>
            <a:ext cx="4800600" cy="38404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000" b="1">
                <a:solidFill>
                  <a:srgbClr val="215588"/>
                </a:solidFill>
                <a:latin typeface="Tahoma"/>
              </a:rPr>
              <a:t>SWARM INTELLIGENCE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722608" y="2313432"/>
            <a:ext cx="4773168" cy="13258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650" b="0">
                <a:solidFill>
                  <a:srgbClr val="5F656B"/>
                </a:solidFill>
                <a:latin typeface="Arial"/>
              </a:rPr>
              <a:t>Formation keeping, formation switching and collaborative swarm control with automatic multi-channel and multi-network switching in weak signals.</a:t>
            </a:r>
          </a:p>
        </p:txBody>
      </p:sp>
      <p:sp>
        <p:nvSpPr>
          <p:cNvPr id="9" name="Rectangle 8"/>
          <p:cNvSpPr/>
          <p:nvPr/>
        </p:nvSpPr>
        <p:spPr>
          <a:xfrm>
            <a:off x="11475720" y="4014215"/>
            <a:ext cx="73152" cy="402336"/>
          </a:xfrm>
          <a:prstGeom prst="rect">
            <a:avLst/>
          </a:prstGeom>
          <a:solidFill>
            <a:srgbClr val="ED7D3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11722608" y="3986783"/>
            <a:ext cx="4800600" cy="38404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000" b="1">
                <a:solidFill>
                  <a:srgbClr val="215588"/>
                </a:solidFill>
                <a:latin typeface="Tahoma"/>
              </a:rPr>
              <a:t>COOPERATIVE DETECTION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1722608" y="4489703"/>
            <a:ext cx="4773168" cy="13258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650" b="0">
                <a:solidFill>
                  <a:srgbClr val="5F656B"/>
                </a:solidFill>
                <a:latin typeface="Arial"/>
              </a:rPr>
              <a:t>Multiple AUVs coordinate target search and exploration missions; onboard processing automatically recognizes and classifies seabed targets.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1475720" y="6190488"/>
            <a:ext cx="73152" cy="402336"/>
          </a:xfrm>
          <a:prstGeom prst="rect">
            <a:avLst/>
          </a:prstGeom>
          <a:solidFill>
            <a:srgbClr val="ED7D3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11722608" y="6163056"/>
            <a:ext cx="4800600" cy="38404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000" b="1">
                <a:solidFill>
                  <a:srgbClr val="215588"/>
                </a:solidFill>
                <a:latin typeface="Tahoma"/>
              </a:rPr>
              <a:t>MISSION SYSTEMS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722608" y="6665976"/>
            <a:ext cx="4773168" cy="13258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650" b="0">
                <a:solidFill>
                  <a:srgbClr val="5F656B"/>
                </a:solidFill>
                <a:latin typeface="Arial"/>
              </a:rPr>
              <a:t>Autonomous trajectory/depth/altitude control, obstacle avoidance and remote control. Integrated GCS plus CCD, CTD and sonar payload options.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722608" y="8595360"/>
            <a:ext cx="3931920" cy="2286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900" b="0">
                <a:solidFill>
                  <a:srgbClr val="8A8F94"/>
                </a:solidFill>
                <a:latin typeface="Arial"/>
              </a:rPr>
              <a:t>Source: user-provided product brochure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5681959" y="9308592"/>
            <a:ext cx="960120" cy="164592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/>
            <a:r>
              <a:rPr sz="800" b="1">
                <a:solidFill>
                  <a:srgbClr val="8A8F94"/>
                </a:solidFill>
                <a:latin typeface="Arial"/>
              </a:rPr>
              <a:t>SSAEPL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50060" y="1690624"/>
            <a:ext cx="15778724" cy="27093"/>
          </a:xfrm>
          <a:prstGeom prst="rect">
            <a:avLst/>
          </a:prstGeom>
          <a:solidFill>
            <a:srgbClr val="FF6A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560"/>
          </a:p>
        </p:txBody>
      </p:sp>
      <p:sp>
        <p:nvSpPr>
          <p:cNvPr id="4" name="Rectangle 3"/>
          <p:cNvSpPr/>
          <p:nvPr/>
        </p:nvSpPr>
        <p:spPr>
          <a:xfrm>
            <a:off x="850060" y="2015744"/>
            <a:ext cx="4941824" cy="2991104"/>
          </a:xfrm>
          <a:prstGeom prst="rect">
            <a:avLst/>
          </a:prstGeom>
          <a:solidFill>
            <a:srgbClr val="FFFFFF"/>
          </a:solidFill>
          <a:ln w="12700">
            <a:solidFill>
              <a:srgbClr val="E5E5E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560"/>
          </a:p>
        </p:txBody>
      </p:sp>
      <p:sp>
        <p:nvSpPr>
          <p:cNvPr id="5" name="Rectangle 4"/>
          <p:cNvSpPr/>
          <p:nvPr/>
        </p:nvSpPr>
        <p:spPr>
          <a:xfrm>
            <a:off x="850060" y="2015744"/>
            <a:ext cx="78029" cy="2991104"/>
          </a:xfrm>
          <a:prstGeom prst="rect">
            <a:avLst/>
          </a:prstGeom>
          <a:solidFill>
            <a:srgbClr val="FF6A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560"/>
          </a:p>
        </p:txBody>
      </p:sp>
      <p:sp>
        <p:nvSpPr>
          <p:cNvPr id="6" name="TextBox 5"/>
          <p:cNvSpPr txBox="1"/>
          <p:nvPr/>
        </p:nvSpPr>
        <p:spPr>
          <a:xfrm>
            <a:off x="1083945" y="2296795"/>
            <a:ext cx="4629785" cy="2453005"/>
          </a:xfrm>
          <a:prstGeom prst="rect">
            <a:avLst/>
          </a:prstGeom>
          <a:noFill/>
        </p:spPr>
        <p:txBody>
          <a:bodyPr wrap="square" lIns="0" tIns="0" rIns="0" bIns="0">
            <a:noAutofit/>
          </a:bodyPr>
          <a:lstStyle/>
          <a:p>
            <a:pPr>
              <a:spcAft>
                <a:spcPts val="500"/>
              </a:spcAft>
            </a:pPr>
            <a:r>
              <a:rPr sz="1705" b="1">
                <a:solidFill>
                  <a:srgbClr val="0F3E6C"/>
                </a:solidFill>
                <a:latin typeface="微软雅黑" panose="020B0503020204020204" charset="-122"/>
              </a:rPr>
              <a:t> METHODS OF PROPULSION</a:t>
            </a:r>
            <a:endParaRPr sz="1210" b="1">
              <a:solidFill>
                <a:srgbClr val="737578"/>
              </a:solidFill>
              <a:latin typeface="Arial" panose="020B0604020202020204"/>
            </a:endParaRPr>
          </a:p>
          <a:p>
            <a:pPr>
              <a:spcAft>
                <a:spcPts val="500"/>
              </a:spcAft>
            </a:pPr>
            <a:endParaRPr sz="1210" b="1">
              <a:solidFill>
                <a:srgbClr val="737578"/>
              </a:solidFill>
              <a:latin typeface="Arial" panose="020B0604020202020204"/>
            </a:endParaRPr>
          </a:p>
          <a:p>
            <a:pPr>
              <a:spcAft>
                <a:spcPts val="500"/>
              </a:spcAft>
            </a:pPr>
            <a:endParaRPr sz="1210" b="1">
              <a:solidFill>
                <a:srgbClr val="737578"/>
              </a:solidFill>
              <a:latin typeface="Arial" panose="020B0604020202020204"/>
            </a:endParaRPr>
          </a:p>
          <a:p>
            <a:pPr>
              <a:lnSpc>
                <a:spcPct val="120000"/>
              </a:lnSpc>
            </a:pPr>
            <a:r>
              <a:rPr lang="en-US" altLang="zh-CN" sz="2000" b="1">
                <a:solidFill>
                  <a:srgbClr val="737578"/>
                </a:solidFill>
                <a:latin typeface="Arial" panose="020B0604020202020204"/>
              </a:rPr>
              <a:t>Tail propeller + cross/X rudders; optional thrusters enable vertical motion and positioning.</a:t>
            </a:r>
          </a:p>
        </p:txBody>
      </p:sp>
      <p:sp>
        <p:nvSpPr>
          <p:cNvPr id="7" name="Rectangle 6"/>
          <p:cNvSpPr/>
          <p:nvPr/>
        </p:nvSpPr>
        <p:spPr>
          <a:xfrm>
            <a:off x="850060" y="5331968"/>
            <a:ext cx="4941824" cy="2991104"/>
          </a:xfrm>
          <a:prstGeom prst="rect">
            <a:avLst/>
          </a:prstGeom>
          <a:solidFill>
            <a:srgbClr val="FFFFFF"/>
          </a:solidFill>
          <a:ln w="12700">
            <a:solidFill>
              <a:srgbClr val="E5E5E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560"/>
          </a:p>
        </p:txBody>
      </p:sp>
      <p:sp>
        <p:nvSpPr>
          <p:cNvPr id="8" name="Rectangle 7"/>
          <p:cNvSpPr/>
          <p:nvPr/>
        </p:nvSpPr>
        <p:spPr>
          <a:xfrm>
            <a:off x="850060" y="5331968"/>
            <a:ext cx="78029" cy="2991104"/>
          </a:xfrm>
          <a:prstGeom prst="rect">
            <a:avLst/>
          </a:prstGeom>
          <a:solidFill>
            <a:srgbClr val="FF6A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560"/>
          </a:p>
        </p:txBody>
      </p:sp>
      <p:sp>
        <p:nvSpPr>
          <p:cNvPr id="9" name="TextBox 8"/>
          <p:cNvSpPr txBox="1"/>
          <p:nvPr/>
        </p:nvSpPr>
        <p:spPr>
          <a:xfrm>
            <a:off x="1084147" y="5488026"/>
            <a:ext cx="4629709" cy="287210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500"/>
              </a:spcAft>
              <a:buClrTx/>
              <a:buSzTx/>
              <a:buFontTx/>
            </a:pPr>
            <a:r>
              <a:rPr sz="2400" b="1">
                <a:solidFill>
                  <a:srgbClr val="737578"/>
                </a:solidFill>
                <a:latin typeface="Arial" panose="020B0604020202020204"/>
              </a:rPr>
              <a:t>  MISSION &amp; OPERATION MODES</a:t>
            </a:r>
          </a:p>
          <a:p>
            <a:pPr algn="l">
              <a:lnSpc>
                <a:spcPct val="120000"/>
              </a:lnSpc>
              <a:buClrTx/>
              <a:buSzTx/>
              <a:buFontTx/>
            </a:pPr>
            <a:endParaRPr lang="en-US" altLang="zh-CN" sz="2000" b="1">
              <a:solidFill>
                <a:srgbClr val="737578"/>
              </a:solidFill>
              <a:latin typeface="Arial" panose="020B0604020202020204"/>
              <a:sym typeface="+mn-ea"/>
            </a:endParaRPr>
          </a:p>
          <a:p>
            <a:pPr algn="l">
              <a:lnSpc>
                <a:spcPct val="120000"/>
              </a:lnSpc>
              <a:buClrTx/>
              <a:buSzTx/>
              <a:buFontTx/>
            </a:pPr>
            <a:r>
              <a:rPr lang="en-US" altLang="zh-CN" sz="2000" b="1">
                <a:solidFill>
                  <a:srgbClr val="737578"/>
                </a:solidFill>
                <a:latin typeface="Arial" panose="020B0604020202020204"/>
                <a:sym typeface="+mn-ea"/>
              </a:rPr>
              <a:t>Trajectory tracking · Depth/altitude control · Obstacle avoidance · Surface/BLOS control</a:t>
            </a:r>
            <a:endParaRPr lang="en-US" altLang="zh-CN" sz="2000" b="1" i="0">
              <a:solidFill>
                <a:srgbClr val="737578"/>
              </a:solidFill>
              <a:latin typeface="Arial" panose="020B0604020202020204"/>
            </a:endParaRPr>
          </a:p>
          <a:p>
            <a:pPr>
              <a:lnSpc>
                <a:spcPct val="120000"/>
              </a:lnSpc>
            </a:pPr>
            <a:endParaRPr lang="en-US" altLang="zh-CN" sz="1210" b="1">
              <a:solidFill>
                <a:srgbClr val="737578"/>
              </a:solidFill>
              <a:latin typeface="Arial" panose="020B0604020202020204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267860" y="2015744"/>
            <a:ext cx="4941824" cy="2991104"/>
          </a:xfrm>
          <a:prstGeom prst="rect">
            <a:avLst/>
          </a:prstGeom>
          <a:solidFill>
            <a:srgbClr val="FFFFFF"/>
          </a:solidFill>
          <a:ln w="12700">
            <a:solidFill>
              <a:srgbClr val="E5E5E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560"/>
          </a:p>
        </p:txBody>
      </p:sp>
      <p:sp>
        <p:nvSpPr>
          <p:cNvPr id="11" name="Rectangle 10"/>
          <p:cNvSpPr/>
          <p:nvPr/>
        </p:nvSpPr>
        <p:spPr>
          <a:xfrm>
            <a:off x="6267860" y="2015744"/>
            <a:ext cx="78029" cy="2991104"/>
          </a:xfrm>
          <a:prstGeom prst="rect">
            <a:avLst/>
          </a:prstGeom>
          <a:solidFill>
            <a:srgbClr val="FF6A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560"/>
          </a:p>
        </p:txBody>
      </p:sp>
      <p:sp>
        <p:nvSpPr>
          <p:cNvPr id="12" name="TextBox 11"/>
          <p:cNvSpPr txBox="1"/>
          <p:nvPr/>
        </p:nvSpPr>
        <p:spPr>
          <a:xfrm>
            <a:off x="6878955" y="2171700"/>
            <a:ext cx="4252595" cy="232600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spcAft>
                <a:spcPts val="500"/>
              </a:spcAft>
            </a:pPr>
            <a:r>
              <a:rPr sz="3200" b="1">
                <a:solidFill>
                  <a:srgbClr val="0F3E6C"/>
                </a:solidFill>
                <a:latin typeface="微软雅黑" panose="020B0503020204020204" charset="-122"/>
              </a:rPr>
              <a:t> INTEGRATED NAVIGATION</a:t>
            </a:r>
          </a:p>
          <a:p>
            <a:pPr>
              <a:spcAft>
                <a:spcPts val="500"/>
              </a:spcAft>
            </a:pPr>
            <a:endParaRPr sz="2800" b="1">
              <a:solidFill>
                <a:srgbClr val="737578"/>
              </a:solidFill>
              <a:latin typeface="Arial" panose="020B0604020202020204"/>
            </a:endParaRPr>
          </a:p>
          <a:p>
            <a:pPr algn="l">
              <a:spcAft>
                <a:spcPts val="500"/>
              </a:spcAft>
              <a:buClrTx/>
              <a:buSzTx/>
              <a:buFontTx/>
            </a:pPr>
            <a:r>
              <a:rPr lang="en-US" altLang="zh-CN" sz="2000" b="1">
                <a:solidFill>
                  <a:srgbClr val="737578"/>
                </a:solidFill>
                <a:latin typeface="Arial" panose="020B0604020202020204"/>
              </a:rPr>
              <a:t>INS + DVL + GNSS + USBL</a:t>
            </a:r>
          </a:p>
          <a:p>
            <a:pPr algn="l">
              <a:spcAft>
                <a:spcPts val="500"/>
              </a:spcAft>
              <a:buClrTx/>
              <a:buSzTx/>
              <a:buFontTx/>
            </a:pPr>
            <a:r>
              <a:rPr lang="en-US" altLang="zh-CN" sz="2000" b="1">
                <a:solidFill>
                  <a:srgbClr val="737578"/>
                </a:solidFill>
                <a:latin typeface="Arial" panose="020B0604020202020204"/>
              </a:rPr>
              <a:t>Configurable accuracy: 0.3% / 0.5% / 1% of range</a:t>
            </a:r>
          </a:p>
          <a:p>
            <a:pPr>
              <a:lnSpc>
                <a:spcPct val="120000"/>
              </a:lnSpc>
            </a:pPr>
            <a:endParaRPr lang="en-US" altLang="zh-CN" sz="1210" b="1">
              <a:solidFill>
                <a:srgbClr val="737578"/>
              </a:solidFill>
              <a:latin typeface="Arial" panose="020B0604020202020204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267859" y="5356733"/>
            <a:ext cx="4941824" cy="2991104"/>
          </a:xfrm>
          <a:prstGeom prst="rect">
            <a:avLst/>
          </a:prstGeom>
          <a:solidFill>
            <a:srgbClr val="FFFFFF"/>
          </a:solidFill>
          <a:ln w="12700">
            <a:solidFill>
              <a:srgbClr val="E5E5E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560"/>
          </a:p>
        </p:txBody>
      </p:sp>
      <p:sp>
        <p:nvSpPr>
          <p:cNvPr id="14" name="Rectangle 13"/>
          <p:cNvSpPr/>
          <p:nvPr/>
        </p:nvSpPr>
        <p:spPr>
          <a:xfrm>
            <a:off x="11685680" y="5488178"/>
            <a:ext cx="78029" cy="2991104"/>
          </a:xfrm>
          <a:prstGeom prst="rect">
            <a:avLst/>
          </a:prstGeom>
          <a:solidFill>
            <a:srgbClr val="FF6A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560"/>
          </a:p>
        </p:txBody>
      </p:sp>
      <p:sp>
        <p:nvSpPr>
          <p:cNvPr id="15" name="TextBox 14"/>
          <p:cNvSpPr txBox="1"/>
          <p:nvPr/>
        </p:nvSpPr>
        <p:spPr>
          <a:xfrm>
            <a:off x="6736080" y="5488940"/>
            <a:ext cx="4349115" cy="2786380"/>
          </a:xfrm>
          <a:prstGeom prst="rect">
            <a:avLst/>
          </a:prstGeom>
          <a:noFill/>
        </p:spPr>
        <p:txBody>
          <a:bodyPr wrap="square" lIns="0" tIns="0" rIns="0" bIns="0">
            <a:noAutofit/>
          </a:bodyPr>
          <a:lstStyle/>
          <a:p>
            <a:pPr algn="l">
              <a:spcAft>
                <a:spcPts val="500"/>
              </a:spcAft>
              <a:buClrTx/>
              <a:buSzTx/>
              <a:buFontTx/>
            </a:pPr>
            <a:r>
              <a:rPr sz="2400" b="1">
                <a:solidFill>
                  <a:srgbClr val="737578"/>
                </a:solidFill>
                <a:latin typeface="Arial" panose="020B0604020202020204"/>
              </a:rPr>
              <a:t>  COMMUNICATION SUITE</a:t>
            </a:r>
          </a:p>
          <a:p>
            <a:pPr algn="l">
              <a:lnSpc>
                <a:spcPct val="120000"/>
              </a:lnSpc>
              <a:buClrTx/>
              <a:buSzTx/>
              <a:buFontTx/>
            </a:pPr>
            <a:endParaRPr lang="en-US" altLang="zh-CN" sz="2000" b="1">
              <a:solidFill>
                <a:srgbClr val="737578"/>
              </a:solidFill>
              <a:latin typeface="Arial" panose="020B0604020202020204"/>
            </a:endParaRPr>
          </a:p>
          <a:p>
            <a:pPr algn="l">
              <a:lnSpc>
                <a:spcPct val="120000"/>
              </a:lnSpc>
              <a:buClrTx/>
              <a:buSzTx/>
              <a:buFontTx/>
            </a:pPr>
            <a:r>
              <a:rPr lang="en-US" altLang="zh-CN" sz="2000" b="1">
                <a:solidFill>
                  <a:srgbClr val="737578"/>
                </a:solidFill>
                <a:latin typeface="Arial" panose="020B0604020202020204"/>
              </a:rPr>
              <a:t>UHF, Wi-Fi, 4G, AIS, satellite and optional underwater acoustic communications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1949430" y="2015490"/>
            <a:ext cx="4678045" cy="2731135"/>
          </a:xfrm>
          <a:prstGeom prst="rect">
            <a:avLst/>
          </a:prstGeom>
          <a:solidFill>
            <a:srgbClr val="FFFFFF"/>
          </a:solidFill>
          <a:ln w="12700">
            <a:solidFill>
              <a:srgbClr val="E5E5E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lnSpc>
                <a:spcPct val="100000"/>
              </a:lnSpc>
              <a:spcAft>
                <a:spcPts val="500"/>
              </a:spcAft>
              <a:buClrTx/>
              <a:buSzTx/>
              <a:buFontTx/>
            </a:pPr>
            <a:endParaRPr lang="en-US" altLang="zh-CN" sz="2000" b="1">
              <a:solidFill>
                <a:srgbClr val="737578"/>
              </a:solidFill>
              <a:latin typeface="Arial" panose="020B0604020202020204"/>
              <a:sym typeface="+mn-ea"/>
            </a:endParaRPr>
          </a:p>
          <a:p>
            <a:pPr algn="l">
              <a:lnSpc>
                <a:spcPct val="100000"/>
              </a:lnSpc>
              <a:spcAft>
                <a:spcPts val="500"/>
              </a:spcAft>
              <a:buClrTx/>
              <a:buSzTx/>
              <a:buFontTx/>
            </a:pPr>
            <a:r>
              <a:rPr lang="en-US" altLang="zh-CN" sz="2000" b="1">
                <a:solidFill>
                  <a:srgbClr val="737578"/>
                </a:solidFill>
                <a:latin typeface="Arial" panose="020B0604020202020204"/>
                <a:sym typeface="+mn-ea"/>
              </a:rPr>
              <a:t>Visual HMI supports mission control, secondary development, data analysis, maintenance and networking.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1685659" y="2015744"/>
            <a:ext cx="78029" cy="2731008"/>
          </a:xfrm>
          <a:prstGeom prst="rect">
            <a:avLst/>
          </a:prstGeom>
          <a:solidFill>
            <a:srgbClr val="FF6A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560"/>
          </a:p>
        </p:txBody>
      </p:sp>
      <p:sp>
        <p:nvSpPr>
          <p:cNvPr id="18" name="TextBox 17"/>
          <p:cNvSpPr txBox="1"/>
          <p:nvPr/>
        </p:nvSpPr>
        <p:spPr>
          <a:xfrm>
            <a:off x="11948955" y="2171802"/>
            <a:ext cx="4629709" cy="68199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l">
              <a:spcAft>
                <a:spcPts val="500"/>
              </a:spcAft>
              <a:buClrTx/>
              <a:buSzTx/>
              <a:buFontTx/>
            </a:pPr>
            <a:r>
              <a:rPr sz="2400" b="1">
                <a:solidFill>
                  <a:srgbClr val="737578"/>
                </a:solidFill>
                <a:latin typeface="Arial" panose="020B0604020202020204"/>
              </a:rPr>
              <a:t>  CONTROL &amp; SOFTWARE</a:t>
            </a:r>
          </a:p>
          <a:p>
            <a:pPr>
              <a:lnSpc>
                <a:spcPct val="120000"/>
              </a:lnSpc>
            </a:pPr>
            <a:endParaRPr lang="en-US" altLang="zh-CN" sz="1350">
              <a:solidFill>
                <a:srgbClr val="2E3033"/>
              </a:solidFill>
              <a:latin typeface="微软雅黑" panose="020B0503020204020204" charset="-122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1685659" y="6194679"/>
            <a:ext cx="78029" cy="1625600"/>
          </a:xfrm>
          <a:prstGeom prst="rect">
            <a:avLst/>
          </a:prstGeom>
          <a:solidFill>
            <a:srgbClr val="FF6A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560"/>
          </a:p>
        </p:txBody>
      </p:sp>
      <p:sp>
        <p:nvSpPr>
          <p:cNvPr id="21" name="TextBox 20"/>
          <p:cNvSpPr txBox="1"/>
          <p:nvPr/>
        </p:nvSpPr>
        <p:spPr>
          <a:xfrm>
            <a:off x="11919745" y="5097882"/>
            <a:ext cx="4629709" cy="262890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spcAft>
                <a:spcPts val="500"/>
              </a:spcAft>
            </a:pPr>
            <a:r>
              <a:rPr sz="1705" b="1">
                <a:solidFill>
                  <a:srgbClr val="0F3E6C"/>
                </a:solidFill>
                <a:latin typeface="微软雅黑" panose="020B0503020204020204" charset="-122"/>
              </a:rPr>
              <a:t>  </a:t>
            </a:r>
            <a:endParaRPr sz="1350">
              <a:solidFill>
                <a:srgbClr val="2E3033"/>
              </a:solidFill>
              <a:latin typeface="微软雅黑" panose="020B050302020402020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928370" y="212725"/>
            <a:ext cx="15932785" cy="154432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l" eaLnBrk="0">
              <a:buClrTx/>
              <a:buSzTx/>
              <a:buFontTx/>
            </a:pPr>
            <a:r>
              <a:rPr sz="7200" b="1" kern="0" dirty="0">
                <a:solidFill>
                  <a:schemeClr val="accent5">
                    <a:lumMod val="50000"/>
                    <a:alpha val="100000"/>
                  </a:schemeClr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+mn-ea"/>
              </a:rPr>
              <a:t>Common Mission Architecture</a:t>
            </a:r>
          </a:p>
          <a:p>
            <a:pPr>
              <a:spcAft>
                <a:spcPts val="600"/>
              </a:spcAft>
              <a:defRPr sz="2800" b="1">
                <a:solidFill>
                  <a:srgbClr val="0F3E6C"/>
                </a:solidFill>
                <a:latin typeface="Arial" panose="020B0604020202020204"/>
              </a:defRPr>
            </a:pPr>
            <a:r>
              <a:rPr lang="en-US" altLang="zh-CN" sz="2400">
                <a:sym typeface="+mn-ea"/>
              </a:rPr>
              <a:t>Configurable Systems Across the SSAEPL AUV Range</a:t>
            </a:r>
          </a:p>
        </p:txBody>
      </p:sp>
      <p:sp>
        <p:nvSpPr>
          <p:cNvPr id="27" name="Rectangle 12"/>
          <p:cNvSpPr/>
          <p:nvPr/>
        </p:nvSpPr>
        <p:spPr>
          <a:xfrm>
            <a:off x="11845290" y="5488940"/>
            <a:ext cx="4860290" cy="2834005"/>
          </a:xfrm>
          <a:prstGeom prst="rect">
            <a:avLst/>
          </a:prstGeom>
          <a:solidFill>
            <a:srgbClr val="FFFFFF"/>
          </a:solidFill>
          <a:ln w="12700">
            <a:solidFill>
              <a:srgbClr val="E5E5E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spcAft>
                <a:spcPts val="500"/>
              </a:spcAft>
              <a:buClrTx/>
              <a:buSzTx/>
              <a:buFontTx/>
            </a:pPr>
            <a:r>
              <a:rPr sz="2400" b="1">
                <a:solidFill>
                  <a:srgbClr val="737578"/>
                </a:solidFill>
                <a:latin typeface="Arial" panose="020B0604020202020204"/>
                <a:sym typeface="+mn-ea"/>
              </a:rPr>
              <a:t>EXPANDABLE PAYLOAD</a:t>
            </a:r>
          </a:p>
          <a:p>
            <a:pPr algn="l">
              <a:spcAft>
                <a:spcPts val="500"/>
              </a:spcAft>
              <a:buClrTx/>
              <a:buSzTx/>
              <a:buFontTx/>
            </a:pPr>
            <a:endParaRPr lang="en-US" sz="2400" b="1">
              <a:solidFill>
                <a:srgbClr val="737578"/>
              </a:solidFill>
              <a:latin typeface="Arial" panose="020B0604020202020204"/>
              <a:sym typeface="+mn-ea"/>
            </a:endParaRPr>
          </a:p>
          <a:p>
            <a:pPr algn="l">
              <a:spcAft>
                <a:spcPts val="500"/>
              </a:spcAft>
              <a:buClrTx/>
              <a:buSzTx/>
              <a:buFontTx/>
            </a:pPr>
            <a:r>
              <a:rPr lang="en-US" altLang="zh-CN" sz="2000" b="1">
                <a:solidFill>
                  <a:srgbClr val="737578"/>
                </a:solidFill>
                <a:latin typeface="Arial" panose="020B0604020202020204"/>
                <a:sym typeface="+mn-ea"/>
              </a:rPr>
              <a:t>CCD, CTD, altimeter, obstacle-avoidance sonar, side-scan sonar, multibeam sonar and USBL</a:t>
            </a:r>
          </a:p>
          <a:p>
            <a:pPr algn="l">
              <a:spcAft>
                <a:spcPts val="500"/>
              </a:spcAft>
              <a:buClrTx/>
              <a:buSzTx/>
              <a:buFontTx/>
            </a:pPr>
            <a:endParaRPr lang="en-US" altLang="zh-CN" sz="2000" b="1">
              <a:solidFill>
                <a:srgbClr val="737578"/>
              </a:solidFill>
              <a:latin typeface="Arial" panose="020B0604020202020204"/>
              <a:sym typeface="+mn-ea"/>
            </a:endParaRPr>
          </a:p>
          <a:p>
            <a:pPr algn="l">
              <a:spcAft>
                <a:spcPts val="500"/>
              </a:spcAft>
              <a:buClrTx/>
              <a:buSzTx/>
              <a:buFontTx/>
            </a:pPr>
            <a:endParaRPr lang="en-US" altLang="zh-CN" sz="2000" b="1">
              <a:solidFill>
                <a:srgbClr val="737578"/>
              </a:solidFill>
              <a:latin typeface="Arial" panose="020B0604020202020204"/>
              <a:sym typeface="+mn-ea"/>
            </a:endParaRPr>
          </a:p>
        </p:txBody>
      </p:sp>
      <p:sp>
        <p:nvSpPr>
          <p:cNvPr id="28" name="Rectangle 16"/>
          <p:cNvSpPr/>
          <p:nvPr/>
        </p:nvSpPr>
        <p:spPr>
          <a:xfrm>
            <a:off x="6268085" y="5372100"/>
            <a:ext cx="78105" cy="2902585"/>
          </a:xfrm>
          <a:prstGeom prst="rect">
            <a:avLst/>
          </a:prstGeom>
          <a:solidFill>
            <a:srgbClr val="FF6A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56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8" name="picture 58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7478375" cy="9753600"/>
          </a:xfrm>
          <a:prstGeom prst="rect">
            <a:avLst/>
          </a:prstGeom>
        </p:spPr>
      </p:pic>
      <p:sp>
        <p:nvSpPr>
          <p:cNvPr id="594" name="textbox 594"/>
          <p:cNvSpPr/>
          <p:nvPr/>
        </p:nvSpPr>
        <p:spPr>
          <a:xfrm>
            <a:off x="4200525" y="7134225"/>
            <a:ext cx="9086850" cy="53340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/>
            <a:r>
              <a:rPr sz="4000" kern="0" spc="0" dirty="0">
                <a:solidFill>
                  <a:srgbClr val="133C70">
                    <a:alpha val="100000"/>
                  </a:srgbClr>
                </a:solidFill>
                <a:latin typeface="Arial Black" panose="020B0A04020102020204"/>
                <a:ea typeface="Arial Black" panose="020B0A04020102020204"/>
                <a:cs typeface="Arial Black" panose="020B0A04020102020204"/>
              </a:rPr>
              <a:t>Explore Deeper, Operate Smarter.</a:t>
            </a:r>
            <a:endParaRPr sz="4000" dirty="0"/>
          </a:p>
        </p:txBody>
      </p:sp>
      <p:sp>
        <p:nvSpPr>
          <p:cNvPr id="596" name="textbox 596"/>
          <p:cNvSpPr/>
          <p:nvPr/>
        </p:nvSpPr>
        <p:spPr>
          <a:xfrm>
            <a:off x="3105150" y="7820025"/>
            <a:ext cx="11258550" cy="37147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/>
            <a:r>
              <a:rPr sz="2400" kern="0" spc="0" dirty="0">
                <a:solidFill>
                  <a:srgbClr val="808080">
                    <a:alpha val="100000"/>
                  </a:srgbClr>
                </a:solidFill>
                <a:latin typeface="Verdana" panose="020B0604030504040204"/>
                <a:ea typeface="Verdana" panose="020B0604030504040204"/>
                <a:cs typeface="Verdana" panose="020B0604030504040204"/>
              </a:rPr>
              <a:t>Partner with SSAEPL for reliable, mission-ready AUV solutions.</a:t>
            </a:r>
            <a:endParaRPr sz="2400" dirty="0"/>
          </a:p>
        </p:txBody>
      </p:sp>
      <p:sp>
        <p:nvSpPr>
          <p:cNvPr id="598" name="textbox 598"/>
          <p:cNvSpPr/>
          <p:nvPr/>
        </p:nvSpPr>
        <p:spPr>
          <a:xfrm>
            <a:off x="6419850" y="9286875"/>
            <a:ext cx="4610100" cy="16192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none" lIns="0" tIns="0" rIns="0" bIns="0"/>
          <a:lstStyle/>
          <a:p>
            <a:pPr algn="l" rtl="0" eaLnBrk="0"/>
            <a:r>
              <a:rPr sz="1300" kern="0" spc="0" dirty="0">
                <a:solidFill>
                  <a:srgbClr val="D2D2D2">
                    <a:alpha val="100000"/>
                  </a:srgbClr>
                </a:solidFill>
                <a:latin typeface="Montserrat"/>
                <a:ea typeface="Montserrat"/>
                <a:cs typeface="Montserrat"/>
              </a:rPr>
              <a:t>Subsea Sales and Engineering Pte Ltd</a:t>
            </a:r>
            <a:endParaRPr sz="1300" dirty="0"/>
          </a:p>
        </p:txBody>
      </p:sp>
      <p:sp>
        <p:nvSpPr>
          <p:cNvPr id="599" name="TextBox 598"/>
          <p:cNvSpPr txBox="1"/>
          <p:nvPr/>
        </p:nvSpPr>
        <p:spPr>
          <a:xfrm>
            <a:off x="4485005" y="3376930"/>
            <a:ext cx="8415020" cy="2117725"/>
          </a:xfrm>
          <a:prstGeom prst="rect">
            <a:avLst/>
          </a:prstGeom>
          <a:noFill/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sz="6600" b="1">
                <a:solidFill>
                  <a:srgbClr val="133C70"/>
                </a:solidFill>
                <a:latin typeface="Arial Black"/>
              </a:rPr>
              <a:t>SSAEPL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SOURCE_RECORD_KEY" val="{&quot;70&quot;:[3319352]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IC_EFFECT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IC_EFFECT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custom20238482_1*i*1"/>
  <p:tag name="KSO_WM_TEMPLATE_CATEGORY" val="custom"/>
  <p:tag name="KSO_WM_TEMPLATE_INDEX" val="20238482"/>
  <p:tag name="KSO_WM_UNIT_LAYERLEVEL" val="1"/>
  <p:tag name="KSO_WM_TAG_VERSION" val="1.0"/>
  <p:tag name="KSO_WM_UNIT_PIC_EFFECT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custom20238482_1*i*2"/>
  <p:tag name="KSO_WM_TEMPLATE_CATEGORY" val="custom"/>
  <p:tag name="KSO_WM_TEMPLATE_INDEX" val="20238482"/>
  <p:tag name="KSO_WM_UNIT_LAYERLEVEL" val="1"/>
  <p:tag name="KSO_WM_TAG_VERSION" val="1.0"/>
  <p:tag name="KSO_WM_UNIT_PIC_EFFECT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VALUE" val="2252*2252"/>
  <p:tag name="KSO_WM_UNIT_HIGHLIGHT" val="0"/>
  <p:tag name="KSO_WM_UNIT_COMPATIBLE" val="0"/>
  <p:tag name="KSO_WM_UNIT_DIAGRAM_ISNUMVISUAL" val="0"/>
  <p:tag name="KSO_WM_UNIT_DIAGRAM_ISREFERUNIT" val="0"/>
  <p:tag name="KSO_WM_UNIT_TYPE" val="d"/>
  <p:tag name="KSO_WM_UNIT_INDEX" val="1"/>
  <p:tag name="KSO_WM_UNIT_ID" val="custom20238482_1*d*1"/>
  <p:tag name="KSO_WM_TEMPLATE_CATEGORY" val="custom"/>
  <p:tag name="KSO_WM_TEMPLATE_INDEX" val="20238482"/>
  <p:tag name="KSO_WM_UNIT_LAYERLEVEL" val="1"/>
  <p:tag name="KSO_WM_TAG_VERSION" val="1.0"/>
  <p:tag name="KSO_WM_UNIT_PIC_EFFECT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custom20238474_1*i*1"/>
  <p:tag name="KSO_WM_TEMPLATE_CATEGORY" val="custom"/>
  <p:tag name="KSO_WM_TEMPLATE_INDEX" val="20238474"/>
  <p:tag name="KSO_WM_UNIT_LAYERLEVEL" val="1"/>
  <p:tag name="KSO_WM_TAG_VERSION" val="3.0"/>
  <p:tag name="KSO_WM_UNIT_PIC_EFFECT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VALUE" val="1836*2419"/>
  <p:tag name="KSO_WM_UNIT_HIGHLIGHT" val="0"/>
  <p:tag name="KSO_WM_UNIT_COMPATIBLE" val="0"/>
  <p:tag name="KSO_WM_UNIT_DIAGRAM_ISNUMVISUAL" val="0"/>
  <p:tag name="KSO_WM_UNIT_DIAGRAM_ISREFERUNIT" val="0"/>
  <p:tag name="KSO_WM_UNIT_TYPE" val="d"/>
  <p:tag name="KSO_WM_UNIT_INDEX" val="1"/>
  <p:tag name="KSO_WM_UNIT_ID" val="custom20238474_1*d*1"/>
  <p:tag name="KSO_WM_TEMPLATE_CATEGORY" val="custom"/>
  <p:tag name="KSO_WM_TEMPLATE_INDEX" val="20238474"/>
  <p:tag name="KSO_WM_UNIT_LAYERLEVEL" val="1"/>
  <p:tag name="KSO_WM_TAG_VERSION" val="3.0"/>
  <p:tag name="KSO_WM_UNIT_PIC_EFFECT" val="1"/>
</p:tagLst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satMod val="110000"/>
                <a:lum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satMod val="105000"/>
                <a:lum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shade val="94000"/>
              </a:schemeClr>
            </a:gs>
            <a:gs pos="50000">
              <a:schemeClr val="phClr">
                <a:lumMod val="110000"/>
                <a:satMod val="100000"/>
                <a:tint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1140</Words>
  <Application>Microsoft Office PowerPoint</Application>
  <PresentationFormat>Custom</PresentationFormat>
  <Paragraphs>212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5" baseType="lpstr">
      <vt:lpstr>微软雅黑</vt:lpstr>
      <vt:lpstr>华文细黑</vt:lpstr>
      <vt:lpstr>Arial</vt:lpstr>
      <vt:lpstr>Arial Black</vt:lpstr>
      <vt:lpstr>Calibri</vt:lpstr>
      <vt:lpstr>Helvetica</vt:lpstr>
      <vt:lpstr>Montserrat</vt:lpstr>
      <vt:lpstr>Roboto</vt:lpstr>
      <vt:lpstr>Segoe UI</vt:lpstr>
      <vt:lpstr>Tahoma</vt:lpstr>
      <vt:lpstr>Verdana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Microsoft</dc:creator>
  <cp:lastModifiedBy>Microsoft</cp:lastModifiedBy>
  <cp:revision>1</cp:revision>
  <dcterms:created xsi:type="dcterms:W3CDTF">2026-08-22T01:44:06Z</dcterms:created>
  <dcterms:modified xsi:type="dcterms:W3CDTF">2026-08-22T02:25:42Z</dcterms:modified>
</cp:coreProperties>
</file>