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7" r:id="rId11"/>
    <p:sldId id="264" r:id="rId12"/>
    <p:sldId id="265" r:id="rId13"/>
  </p:sldIdLst>
  <p:sldSz cx="12192000" cy="6858000"/>
  <p:notesSz cx="6858000" cy="9144000"/>
  <p:defaultTextStyle>
    <a:defPPr>
      <a:defRPr lang="en-US"/>
    </a:defPPr>
    <a:lvl1pPr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94660"/>
  </p:normalViewPr>
  <p:slideViewPr>
    <p:cSldViewPr snapToGrid="0">
      <p:cViewPr varScale="1">
        <p:scale>
          <a:sx n="96" d="100"/>
          <a:sy n="96" d="100"/>
        </p:scale>
        <p:origin x="90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2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v>Recommended / maximum depth (m)</c:v>
          </c:tx>
          <c:spPr>
            <a:solidFill>
              <a:srgbClr val="20D6E7"/>
            </a:solidFill>
          </c:spPr>
          <c:invertIfNegative val="1"/>
          <c:dPt>
            <c:idx val="2"/>
            <c:invertIfNegative val="1"/>
            <c:bubble3D val="0"/>
            <c:spPr>
              <a:solidFill>
                <a:srgbClr val="65F0FF"/>
              </a:solidFill>
            </c:spPr>
            <c:extLst>
              <c:ext xmlns:c16="http://schemas.microsoft.com/office/drawing/2014/chart" uri="{C3380CC4-5D6E-409C-BE32-E72D297353CC}">
                <c16:uniqueId val="{00000001-C259-4F10-9BDF-A601DB0ABC98}"/>
              </c:ext>
            </c:extLst>
          </c:dPt>
          <c:dPt>
            <c:idx val="3"/>
            <c:invertIfNegative val="1"/>
            <c:bubble3D val="0"/>
            <c:spPr>
              <a:solidFill>
                <a:srgbClr val="FFB84A"/>
              </a:solidFill>
            </c:spPr>
            <c:extLst>
              <c:ext xmlns:c16="http://schemas.microsoft.com/office/drawing/2014/chart" uri="{C3380CC4-5D6E-409C-BE32-E72D297353CC}">
                <c16:uniqueId val="{00000003-C259-4F10-9BDF-A601DB0ABC98}"/>
              </c:ext>
            </c:extLst>
          </c:dPt>
          <c:dLbls>
            <c:delete val="1"/>
          </c:dLbls>
          <c:cat>
            <c:strLit>
              <c:ptCount val="4"/>
              <c:pt idx="0">
                <c:v>FX360</c:v>
              </c:pt>
              <c:pt idx="1">
                <c:v>FX380</c:v>
              </c:pt>
              <c:pt idx="2">
                <c:v>FX400</c:v>
              </c:pt>
              <c:pt idx="3">
                <c:v>FX420</c:v>
              </c:pt>
            </c:strLit>
          </c:cat>
          <c:val>
            <c:numLit>
              <c:formatCode>General</c:formatCode>
              <c:ptCount val="4"/>
              <c:pt idx="0">
                <c:v>500</c:v>
              </c:pt>
              <c:pt idx="1">
                <c:v>600</c:v>
              </c:pt>
              <c:pt idx="2">
                <c:v>1000</c:v>
              </c:pt>
              <c:pt idx="3">
                <c:v>1000</c:v>
              </c:pt>
            </c:numLit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</c14:spPr>
              </c14:invertSolidFillFmt>
            </c:ext>
            <c:ext xmlns:c16="http://schemas.microsoft.com/office/drawing/2014/chart" uri="{C3380CC4-5D6E-409C-BE32-E72D297353CC}">
              <c16:uniqueId val="{00000004-C259-4F10-9BDF-A601DB0ABC98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58"/>
        <c:axId val="48650112"/>
        <c:axId val="48672768"/>
      </c:barChart>
      <c:catAx>
        <c:axId val="48650112"/>
        <c:scaling>
          <c:orientation val="minMax"/>
        </c:scaling>
        <c:delete val="0"/>
        <c:axPos val="l"/>
        <c:majorGridlines>
          <c:spPr>
            <a:ln w="9525">
              <a:solidFill>
                <a:srgbClr val="1E4A60"/>
              </a:solidFill>
              <a:prstDash val="solid"/>
            </a:ln>
          </c:spPr>
        </c:majorGridlines>
        <c:numFmt formatCode="General" sourceLinked="1"/>
        <c:majorTickMark val="none"/>
        <c:minorTickMark val="none"/>
        <c:tickLblPos val="nextTo"/>
        <c:spPr>
          <a:ln w="9525">
            <a:solidFill>
              <a:srgbClr val="1E4A60"/>
            </a:solidFill>
            <a:prstDash val="solid"/>
          </a:ln>
        </c:spPr>
        <c:txPr>
          <a:bodyPr anchorCtr="1"/>
          <a:lstStyle/>
          <a:p>
            <a:pPr>
              <a:defRPr sz="975">
                <a:solidFill>
                  <a:srgbClr val="9BB5C7"/>
                </a:solidFill>
              </a:defRPr>
            </a:pPr>
            <a:endParaRPr lang="en-US"/>
          </a:p>
        </c:txPr>
        <c:crossAx val="48672768"/>
        <c:crosses val="autoZero"/>
        <c:auto val="1"/>
        <c:lblAlgn val="ctr"/>
        <c:lblOffset val="100"/>
        <c:noMultiLvlLbl val="0"/>
      </c:catAx>
      <c:valAx>
        <c:axId val="486727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 w="9525">
            <a:solidFill>
              <a:srgbClr val="1E4A60"/>
            </a:solidFill>
            <a:prstDash val="solid"/>
          </a:ln>
        </c:spPr>
        <c:txPr>
          <a:bodyPr anchorCtr="1"/>
          <a:lstStyle/>
          <a:p>
            <a:pPr>
              <a:defRPr sz="1200" b="1">
                <a:solidFill>
                  <a:srgbClr val="F4FBFF"/>
                </a:solidFill>
              </a:defRPr>
            </a:pPr>
            <a:endParaRPr lang="en-US"/>
          </a:p>
        </c:txPr>
        <c:crossAx val="48650112"/>
        <c:crosses val="autoZero"/>
        <c:crossBetween val="between"/>
      </c:valAx>
      <c:spPr>
        <a:solidFill>
          <a:srgbClr val="061826"/>
        </a:solidFill>
        <a:ln w="0">
          <a:noFill/>
          <a:prstDash val="solid"/>
        </a:ln>
      </c:spPr>
    </c:plotArea>
    <c:plotVisOnly val="1"/>
    <c:dispBlanksAs val="zero"/>
    <c:showDLblsOverMax val="1"/>
  </c:chart>
  <c:spPr>
    <a:solidFill>
      <a:srgbClr val="061826"/>
    </a:solidFill>
    <a:ln w="0">
      <a:noFill/>
      <a:prstDash val="solid"/>
    </a:ln>
  </c:spPr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195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9284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7" Type="http://schemas.openxmlformats.org/officeDocument/2006/relationships/image" Target="../media/image1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18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-band">
            <a:extLst>
              <a:ext uri="{FF2B5EF4-FFF2-40B4-BE49-F238E27FC236}">
                <a16:creationId xmlns:a16="http://schemas.microsoft.com/office/drawing/2014/main" id="{AA7BF249-637B-4146-A117-1A0D8185445C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2619375"/>
          </a:xfrm>
          <a:prstGeom prst="rect">
            <a:avLst/>
          </a:prstGeom>
          <a:solidFill>
            <a:srgbClr val="061826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3" name="rule-72-44">
            <a:extLst>
              <a:ext uri="{FF2B5EF4-FFF2-40B4-BE49-F238E27FC236}">
                <a16:creationId xmlns:a16="http://schemas.microsoft.com/office/drawing/2014/main" id="{649921EF-6633-44C9-9E82-C2D7B73320E6}"/>
              </a:ext>
            </a:extLst>
          </p:cNvPr>
          <p:cNvSpPr>
            <a:spLocks noGrp="1"/>
          </p:cNvSpPr>
          <p:nvPr/>
        </p:nvSpPr>
        <p:spPr>
          <a:xfrm>
            <a:off x="685800" y="419100"/>
            <a:ext cx="876300" cy="38100"/>
          </a:xfrm>
          <a:prstGeom prst="rect">
            <a:avLst/>
          </a:prstGeom>
          <a:solidFill>
            <a:srgbClr val="20D6E7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4" name="brand">
            <a:extLst>
              <a:ext uri="{FF2B5EF4-FFF2-40B4-BE49-F238E27FC236}">
                <a16:creationId xmlns:a16="http://schemas.microsoft.com/office/drawing/2014/main" id="{F5EDD001-54D7-400B-8839-4C979ACAD38C}"/>
              </a:ext>
            </a:extLst>
          </p:cNvPr>
          <p:cNvSpPr>
            <a:spLocks noGrp="1"/>
          </p:cNvSpPr>
          <p:nvPr/>
        </p:nvSpPr>
        <p:spPr>
          <a:xfrm>
            <a:off x="685800" y="590550"/>
            <a:ext cx="257175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350" b="1">
                <a:solidFill>
                  <a:srgbClr val="20D6E7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20D6E7"/>
                </a:solidFill>
                <a:latin typeface="Aptos"/>
                <a:ea typeface="Aptos"/>
                <a:cs typeface="Aptos"/>
              </a:rPr>
              <a:t>SSAEPL</a:t>
            </a:r>
          </a:p>
        </p:txBody>
      </p:sp>
      <p:sp>
        <p:nvSpPr>
          <p:cNvPr id="5" name="cover-title">
            <a:extLst>
              <a:ext uri="{FF2B5EF4-FFF2-40B4-BE49-F238E27FC236}">
                <a16:creationId xmlns:a16="http://schemas.microsoft.com/office/drawing/2014/main" id="{26D1359D-0667-4FB6-A48A-D13011DA5080}"/>
              </a:ext>
            </a:extLst>
          </p:cNvPr>
          <p:cNvSpPr>
            <a:spLocks noGrp="1"/>
          </p:cNvSpPr>
          <p:nvPr/>
        </p:nvSpPr>
        <p:spPr>
          <a:xfrm>
            <a:off x="685800" y="971550"/>
            <a:ext cx="800100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390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defRPr>
            </a:pPr>
            <a:r>
              <a:rPr sz="390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rPr>
              <a:t>Subsea buoyancy,</a:t>
            </a:r>
          </a:p>
          <a:p>
            <a:pPr algn="l">
              <a:defRPr sz="390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defRPr>
            </a:pPr>
            <a:r>
              <a:rPr sz="390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rPr>
              <a:t>engineered for the mission</a:t>
            </a:r>
          </a:p>
        </p:txBody>
      </p:sp>
      <p:sp>
        <p:nvSpPr>
          <p:cNvPr id="6" name="cover-subtitle">
            <a:extLst>
              <a:ext uri="{FF2B5EF4-FFF2-40B4-BE49-F238E27FC236}">
                <a16:creationId xmlns:a16="http://schemas.microsoft.com/office/drawing/2014/main" id="{86E4D6D5-C69A-400F-8A8B-26E8AE7B7067}"/>
              </a:ext>
            </a:extLst>
          </p:cNvPr>
          <p:cNvSpPr>
            <a:spLocks noGrp="1"/>
          </p:cNvSpPr>
          <p:nvPr/>
        </p:nvSpPr>
        <p:spPr>
          <a:xfrm>
            <a:off x="685800" y="2238375"/>
            <a:ext cx="8858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350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Syntactic foam blocks • CNC-machined modules • application engineering</a:t>
            </a:r>
          </a:p>
        </p:txBody>
      </p:sp>
      <p:sp>
        <p:nvSpPr>
          <p:cNvPr id="7" name="manufacturer">
            <a:extLst>
              <a:ext uri="{FF2B5EF4-FFF2-40B4-BE49-F238E27FC236}">
                <a16:creationId xmlns:a16="http://schemas.microsoft.com/office/drawing/2014/main" id="{19371135-1C1D-4765-9EBE-3CC9ED05FD4F}"/>
              </a:ext>
            </a:extLst>
          </p:cNvPr>
          <p:cNvSpPr>
            <a:spLocks noGrp="1"/>
          </p:cNvSpPr>
          <p:nvPr/>
        </p:nvSpPr>
        <p:spPr>
          <a:xfrm>
            <a:off x="685800" y="6191250"/>
            <a:ext cx="59055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900" b="1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F4FBFF"/>
                </a:solidFill>
                <a:latin typeface="Aptos"/>
                <a:ea typeface="Aptos"/>
                <a:cs typeface="Aptos"/>
              </a:rPr>
              <a:t>MANUFACTURED BY SUBSEA SALES AND ENGINEERING</a:t>
            </a:r>
          </a:p>
        </p:txBody>
      </p:sp>
      <p:sp>
        <p:nvSpPr>
          <p:cNvPr id="8" name="date">
            <a:extLst>
              <a:ext uri="{FF2B5EF4-FFF2-40B4-BE49-F238E27FC236}">
                <a16:creationId xmlns:a16="http://schemas.microsoft.com/office/drawing/2014/main" id="{F466A1BE-3DDC-46E4-89F0-E7B7AE8BC617}"/>
              </a:ext>
            </a:extLst>
          </p:cNvPr>
          <p:cNvSpPr>
            <a:spLocks noGrp="1"/>
          </p:cNvSpPr>
          <p:nvPr/>
        </p:nvSpPr>
        <p:spPr>
          <a:xfrm>
            <a:off x="9048750" y="6191250"/>
            <a:ext cx="245745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r">
              <a:defRPr sz="900" b="1">
                <a:solidFill>
                  <a:srgbClr val="20D6E7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20D6E7"/>
                </a:solidFill>
                <a:latin typeface="Aptos"/>
                <a:ea typeface="Aptos"/>
                <a:cs typeface="Aptos"/>
              </a:rPr>
              <a:t>PRODUCT PORTFOLIO  •  2026</a:t>
            </a:r>
          </a:p>
        </p:txBody>
      </p:sp>
    </p:spTree>
    <p:extLst>
      <p:ext uri="{BB962C8B-B14F-4D97-AF65-F5344CB8AC3E}">
        <p14:creationId xmlns:p14="http://schemas.microsoft.com/office/powerpoint/2010/main" val="11730539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18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kicker">
            <a:extLst>
              <a:ext uri="{FF2B5EF4-FFF2-40B4-BE49-F238E27FC236}">
                <a16:creationId xmlns:a16="http://schemas.microsoft.com/office/drawing/2014/main" id="{25F29893-A4FF-463D-871E-CA152053FBAE}"/>
              </a:ext>
            </a:extLst>
          </p:cNvPr>
          <p:cNvSpPr>
            <a:spLocks noGrp="1"/>
          </p:cNvSpPr>
          <p:nvPr/>
        </p:nvSpPr>
        <p:spPr>
          <a:xfrm>
            <a:off x="685800" y="323850"/>
            <a:ext cx="6667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050" b="1">
                <a:solidFill>
                  <a:srgbClr val="20D6E7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20D6E7"/>
                </a:solidFill>
                <a:latin typeface="Aptos"/>
                <a:ea typeface="Aptos"/>
                <a:cs typeface="Aptos"/>
              </a:rPr>
              <a:t>MATERIAL PLATFORM</a:t>
            </a:r>
          </a:p>
        </p:txBody>
      </p:sp>
      <p:sp>
        <p:nvSpPr>
          <p:cNvPr id="2" name="headline">
            <a:extLst>
              <a:ext uri="{FF2B5EF4-FFF2-40B4-BE49-F238E27FC236}">
                <a16:creationId xmlns:a16="http://schemas.microsoft.com/office/drawing/2014/main" id="{9356DB85-7A62-4396-9593-3F85324405DD}"/>
              </a:ext>
            </a:extLst>
          </p:cNvPr>
          <p:cNvSpPr>
            <a:spLocks noGrp="1"/>
          </p:cNvSpPr>
          <p:nvPr/>
        </p:nvSpPr>
        <p:spPr>
          <a:xfrm>
            <a:off x="685800" y="647700"/>
            <a:ext cx="10477500" cy="876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255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defRPr>
            </a:pPr>
            <a:r>
              <a:rPr sz="255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rPr>
              <a:t>Stable buoyancy starts with material engineered against pressure</a:t>
            </a:r>
          </a:p>
        </p:txBody>
      </p:sp>
      <p:sp>
        <p:nvSpPr>
          <p:cNvPr id="3" name="rule-72-162">
            <a:extLst>
              <a:ext uri="{FF2B5EF4-FFF2-40B4-BE49-F238E27FC236}">
                <a16:creationId xmlns:a16="http://schemas.microsoft.com/office/drawing/2014/main" id="{083F9D5E-B906-4BF3-BD7F-054E96DC2AD2}"/>
              </a:ext>
            </a:extLst>
          </p:cNvPr>
          <p:cNvSpPr>
            <a:spLocks noGrp="1"/>
          </p:cNvSpPr>
          <p:nvPr/>
        </p:nvSpPr>
        <p:spPr>
          <a:xfrm>
            <a:off x="685800" y="1543050"/>
            <a:ext cx="914400" cy="28575"/>
          </a:xfrm>
          <a:prstGeom prst="rect">
            <a:avLst/>
          </a:prstGeom>
          <a:solidFill>
            <a:srgbClr val="20D6E7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4" name="subhead">
            <a:extLst>
              <a:ext uri="{FF2B5EF4-FFF2-40B4-BE49-F238E27FC236}">
                <a16:creationId xmlns:a16="http://schemas.microsoft.com/office/drawing/2014/main" id="{B831E47A-FDDB-410D-8D84-E27E8A047560}"/>
              </a:ext>
            </a:extLst>
          </p:cNvPr>
          <p:cNvSpPr>
            <a:spLocks noGrp="1"/>
          </p:cNvSpPr>
          <p:nvPr/>
        </p:nvSpPr>
        <p:spPr>
          <a:xfrm>
            <a:off x="1809750" y="1590675"/>
            <a:ext cx="93345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00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Syntactic foam combines lightweight microspheres with a polymer matrix.</a:t>
            </a:r>
          </a:p>
        </p:txBody>
      </p:sp>
      <p:sp>
        <p:nvSpPr>
          <p:cNvPr id="5" name="core">
            <a:extLst>
              <a:ext uri="{FF2B5EF4-FFF2-40B4-BE49-F238E27FC236}">
                <a16:creationId xmlns:a16="http://schemas.microsoft.com/office/drawing/2014/main" id="{44DCCA69-4869-4BF8-8743-90E60953CB01}"/>
              </a:ext>
            </a:extLst>
          </p:cNvPr>
          <p:cNvSpPr>
            <a:spLocks noGrp="1"/>
          </p:cNvSpPr>
          <p:nvPr/>
        </p:nvSpPr>
        <p:spPr>
          <a:xfrm>
            <a:off x="4619625" y="2476500"/>
            <a:ext cx="2952750" cy="2952750"/>
          </a:xfrm>
          <a:prstGeom prst="ellipse">
            <a:avLst/>
          </a:prstGeom>
          <a:solidFill>
            <a:srgbClr val="0A2435"/>
          </a:solidFill>
          <a:ln w="19050">
            <a:solidFill>
              <a:srgbClr val="1E4A60"/>
            </a:solidFill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6" name="core-inner">
            <a:extLst>
              <a:ext uri="{FF2B5EF4-FFF2-40B4-BE49-F238E27FC236}">
                <a16:creationId xmlns:a16="http://schemas.microsoft.com/office/drawing/2014/main" id="{6AF60832-1487-4834-BDF4-B818512782A9}"/>
              </a:ext>
            </a:extLst>
          </p:cNvPr>
          <p:cNvSpPr>
            <a:spLocks noGrp="1"/>
          </p:cNvSpPr>
          <p:nvPr/>
        </p:nvSpPr>
        <p:spPr>
          <a:xfrm>
            <a:off x="5286375" y="3143250"/>
            <a:ext cx="1619250" cy="1619250"/>
          </a:xfrm>
          <a:prstGeom prst="ellipse">
            <a:avLst/>
          </a:prstGeom>
          <a:solidFill>
            <a:srgbClr val="20D6E7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7" name="core-label">
            <a:extLst>
              <a:ext uri="{FF2B5EF4-FFF2-40B4-BE49-F238E27FC236}">
                <a16:creationId xmlns:a16="http://schemas.microsoft.com/office/drawing/2014/main" id="{ED53E99A-72FD-4568-B3F6-0FEEFBC9E837}"/>
              </a:ext>
            </a:extLst>
          </p:cNvPr>
          <p:cNvSpPr>
            <a:spLocks noGrp="1"/>
          </p:cNvSpPr>
          <p:nvPr/>
        </p:nvSpPr>
        <p:spPr>
          <a:xfrm>
            <a:off x="5334000" y="3581400"/>
            <a:ext cx="15240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ctr">
              <a:defRPr sz="1650" b="1">
                <a:solidFill>
                  <a:srgbClr val="061826"/>
                </a:solidFill>
                <a:latin typeface="Aptos Display"/>
                <a:ea typeface="Aptos Display"/>
                <a:cs typeface="Aptos Display"/>
              </a:defRPr>
            </a:pPr>
            <a:r>
              <a:rPr sz="1650" b="1">
                <a:solidFill>
                  <a:srgbClr val="061826"/>
                </a:solidFill>
                <a:latin typeface="Aptos Display"/>
                <a:ea typeface="Aptos Display"/>
                <a:cs typeface="Aptos Display"/>
              </a:rPr>
              <a:t>LOW-DENSITY</a:t>
            </a:r>
          </a:p>
          <a:p>
            <a:pPr algn="ctr">
              <a:defRPr sz="1650" b="1">
                <a:solidFill>
                  <a:srgbClr val="061826"/>
                </a:solidFill>
                <a:latin typeface="Aptos Display"/>
                <a:ea typeface="Aptos Display"/>
                <a:cs typeface="Aptos Display"/>
              </a:defRPr>
            </a:pPr>
            <a:r>
              <a:rPr sz="1650" b="1">
                <a:solidFill>
                  <a:srgbClr val="061826"/>
                </a:solidFill>
                <a:latin typeface="Aptos Display"/>
                <a:ea typeface="Aptos Display"/>
                <a:cs typeface="Aptos Display"/>
              </a:rPr>
              <a:t>SOLID BUOYANCY</a:t>
            </a:r>
          </a:p>
        </p:txBody>
      </p:sp>
      <p:sp>
        <p:nvSpPr>
          <p:cNvPr id="8" name="dot-High strength">
            <a:extLst>
              <a:ext uri="{FF2B5EF4-FFF2-40B4-BE49-F238E27FC236}">
                <a16:creationId xmlns:a16="http://schemas.microsoft.com/office/drawing/2014/main" id="{92EC558E-424C-435D-AAAE-2BC07230D62D}"/>
              </a:ext>
            </a:extLst>
          </p:cNvPr>
          <p:cNvSpPr>
            <a:spLocks noGrp="1"/>
          </p:cNvSpPr>
          <p:nvPr/>
        </p:nvSpPr>
        <p:spPr>
          <a:xfrm>
            <a:off x="762000" y="2286000"/>
            <a:ext cx="95250" cy="95250"/>
          </a:xfrm>
          <a:prstGeom prst="ellipse">
            <a:avLst/>
          </a:prstGeom>
          <a:solidFill>
            <a:srgbClr val="20D6E7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9" name="bh-High strength">
            <a:extLst>
              <a:ext uri="{FF2B5EF4-FFF2-40B4-BE49-F238E27FC236}">
                <a16:creationId xmlns:a16="http://schemas.microsoft.com/office/drawing/2014/main" id="{B5ED83B4-7763-484F-B19D-FA7A8C183FB2}"/>
              </a:ext>
            </a:extLst>
          </p:cNvPr>
          <p:cNvSpPr>
            <a:spLocks noGrp="1"/>
          </p:cNvSpPr>
          <p:nvPr/>
        </p:nvSpPr>
        <p:spPr>
          <a:xfrm>
            <a:off x="990600" y="2238375"/>
            <a:ext cx="2914650" cy="2571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500" b="1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4FBFF"/>
                </a:solidFill>
                <a:latin typeface="Aptos"/>
                <a:ea typeface="Aptos"/>
                <a:cs typeface="Aptos"/>
              </a:rPr>
              <a:t>High strength</a:t>
            </a:r>
          </a:p>
        </p:txBody>
      </p:sp>
      <p:sp>
        <p:nvSpPr>
          <p:cNvPr id="10" name="bb-High strength">
            <a:extLst>
              <a:ext uri="{FF2B5EF4-FFF2-40B4-BE49-F238E27FC236}">
                <a16:creationId xmlns:a16="http://schemas.microsoft.com/office/drawing/2014/main" id="{2A802D49-3AD1-4645-920C-4B08FBECFB8A}"/>
              </a:ext>
            </a:extLst>
          </p:cNvPr>
          <p:cNvSpPr>
            <a:spLocks noGrp="1"/>
          </p:cNvSpPr>
          <p:nvPr/>
        </p:nvSpPr>
        <p:spPr>
          <a:xfrm>
            <a:off x="990600" y="2533650"/>
            <a:ext cx="29146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00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Resists all-direction hydrostatic pressure in marine environments.</a:t>
            </a:r>
          </a:p>
        </p:txBody>
      </p:sp>
      <p:sp>
        <p:nvSpPr>
          <p:cNvPr id="11" name="dot-Low water absorption">
            <a:extLst>
              <a:ext uri="{FF2B5EF4-FFF2-40B4-BE49-F238E27FC236}">
                <a16:creationId xmlns:a16="http://schemas.microsoft.com/office/drawing/2014/main" id="{A20745E7-4EB0-44B1-90F3-023033F4B0CD}"/>
              </a:ext>
            </a:extLst>
          </p:cNvPr>
          <p:cNvSpPr>
            <a:spLocks noGrp="1"/>
          </p:cNvSpPr>
          <p:nvPr/>
        </p:nvSpPr>
        <p:spPr>
          <a:xfrm>
            <a:off x="762000" y="3905250"/>
            <a:ext cx="95250" cy="95250"/>
          </a:xfrm>
          <a:prstGeom prst="ellipse">
            <a:avLst/>
          </a:prstGeom>
          <a:solidFill>
            <a:srgbClr val="20D6E7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12" name="bh-Low water absorption">
            <a:extLst>
              <a:ext uri="{FF2B5EF4-FFF2-40B4-BE49-F238E27FC236}">
                <a16:creationId xmlns:a16="http://schemas.microsoft.com/office/drawing/2014/main" id="{5A7BE6C2-235E-4467-87F8-364A4F010911}"/>
              </a:ext>
            </a:extLst>
          </p:cNvPr>
          <p:cNvSpPr>
            <a:spLocks noGrp="1"/>
          </p:cNvSpPr>
          <p:nvPr/>
        </p:nvSpPr>
        <p:spPr>
          <a:xfrm>
            <a:off x="990600" y="3857625"/>
            <a:ext cx="2914650" cy="2571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500" b="1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4FBFF"/>
                </a:solidFill>
                <a:latin typeface="Aptos"/>
                <a:ea typeface="Aptos"/>
                <a:cs typeface="Aptos"/>
              </a:rPr>
              <a:t>Low water absorption</a:t>
            </a:r>
          </a:p>
        </p:txBody>
      </p:sp>
      <p:sp>
        <p:nvSpPr>
          <p:cNvPr id="13" name="bb-Low water absorption">
            <a:extLst>
              <a:ext uri="{FF2B5EF4-FFF2-40B4-BE49-F238E27FC236}">
                <a16:creationId xmlns:a16="http://schemas.microsoft.com/office/drawing/2014/main" id="{1747B3AB-D2AA-43F3-8822-80641535109C}"/>
              </a:ext>
            </a:extLst>
          </p:cNvPr>
          <p:cNvSpPr>
            <a:spLocks noGrp="1"/>
          </p:cNvSpPr>
          <p:nvPr/>
        </p:nvSpPr>
        <p:spPr>
          <a:xfrm>
            <a:off x="990600" y="4152900"/>
            <a:ext cx="29146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00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≤1% typical across the standard FX range.</a:t>
            </a:r>
          </a:p>
        </p:txBody>
      </p:sp>
      <p:sp>
        <p:nvSpPr>
          <p:cNvPr id="14" name="dot-Low density">
            <a:extLst>
              <a:ext uri="{FF2B5EF4-FFF2-40B4-BE49-F238E27FC236}">
                <a16:creationId xmlns:a16="http://schemas.microsoft.com/office/drawing/2014/main" id="{FB32FDF8-755C-4C37-8A85-305A2766BB50}"/>
              </a:ext>
            </a:extLst>
          </p:cNvPr>
          <p:cNvSpPr>
            <a:spLocks noGrp="1"/>
          </p:cNvSpPr>
          <p:nvPr/>
        </p:nvSpPr>
        <p:spPr>
          <a:xfrm>
            <a:off x="8239125" y="2286000"/>
            <a:ext cx="95250" cy="95250"/>
          </a:xfrm>
          <a:prstGeom prst="ellipse">
            <a:avLst/>
          </a:prstGeom>
          <a:solidFill>
            <a:srgbClr val="20D6E7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15" name="bh-Low density">
            <a:extLst>
              <a:ext uri="{FF2B5EF4-FFF2-40B4-BE49-F238E27FC236}">
                <a16:creationId xmlns:a16="http://schemas.microsoft.com/office/drawing/2014/main" id="{6F9740E4-3A93-433A-B5F8-6B4D60997372}"/>
              </a:ext>
            </a:extLst>
          </p:cNvPr>
          <p:cNvSpPr>
            <a:spLocks noGrp="1"/>
          </p:cNvSpPr>
          <p:nvPr/>
        </p:nvSpPr>
        <p:spPr>
          <a:xfrm>
            <a:off x="8467725" y="2238375"/>
            <a:ext cx="2914650" cy="2571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500" b="1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4FBFF"/>
                </a:solidFill>
                <a:latin typeface="Aptos"/>
                <a:ea typeface="Aptos"/>
                <a:cs typeface="Aptos"/>
              </a:rPr>
              <a:t>Low density</a:t>
            </a:r>
          </a:p>
        </p:txBody>
      </p:sp>
      <p:sp>
        <p:nvSpPr>
          <p:cNvPr id="16" name="bb-Low density">
            <a:extLst>
              <a:ext uri="{FF2B5EF4-FFF2-40B4-BE49-F238E27FC236}">
                <a16:creationId xmlns:a16="http://schemas.microsoft.com/office/drawing/2014/main" id="{E8AFBB1A-D43C-4F0F-B458-13D68790E0AA}"/>
              </a:ext>
            </a:extLst>
          </p:cNvPr>
          <p:cNvSpPr>
            <a:spLocks noGrp="1"/>
          </p:cNvSpPr>
          <p:nvPr/>
        </p:nvSpPr>
        <p:spPr>
          <a:xfrm>
            <a:off x="8467725" y="2533650"/>
            <a:ext cx="29146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00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0.36–0.42 g/cm³ across the four standard grades.</a:t>
            </a:r>
          </a:p>
        </p:txBody>
      </p:sp>
      <p:sp>
        <p:nvSpPr>
          <p:cNvPr id="17" name="dot-Machinable">
            <a:extLst>
              <a:ext uri="{FF2B5EF4-FFF2-40B4-BE49-F238E27FC236}">
                <a16:creationId xmlns:a16="http://schemas.microsoft.com/office/drawing/2014/main" id="{A98D8532-D301-4647-A983-0385B50C2CA9}"/>
              </a:ext>
            </a:extLst>
          </p:cNvPr>
          <p:cNvSpPr>
            <a:spLocks noGrp="1"/>
          </p:cNvSpPr>
          <p:nvPr/>
        </p:nvSpPr>
        <p:spPr>
          <a:xfrm>
            <a:off x="8239125" y="3905250"/>
            <a:ext cx="95250" cy="95250"/>
          </a:xfrm>
          <a:prstGeom prst="ellipse">
            <a:avLst/>
          </a:prstGeom>
          <a:solidFill>
            <a:srgbClr val="20D6E7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18" name="bh-Machinable">
            <a:extLst>
              <a:ext uri="{FF2B5EF4-FFF2-40B4-BE49-F238E27FC236}">
                <a16:creationId xmlns:a16="http://schemas.microsoft.com/office/drawing/2014/main" id="{341D721B-391F-41ED-88B8-8FA962E4E73A}"/>
              </a:ext>
            </a:extLst>
          </p:cNvPr>
          <p:cNvSpPr>
            <a:spLocks noGrp="1"/>
          </p:cNvSpPr>
          <p:nvPr/>
        </p:nvSpPr>
        <p:spPr>
          <a:xfrm>
            <a:off x="8467725" y="3857625"/>
            <a:ext cx="2914650" cy="2571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500" b="1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4FBFF"/>
                </a:solidFill>
                <a:latin typeface="Aptos"/>
                <a:ea typeface="Aptos"/>
                <a:cs typeface="Aptos"/>
              </a:rPr>
              <a:t>Machinable</a:t>
            </a:r>
          </a:p>
        </p:txBody>
      </p:sp>
      <p:sp>
        <p:nvSpPr>
          <p:cNvPr id="19" name="bb-Machinable">
            <a:extLst>
              <a:ext uri="{FF2B5EF4-FFF2-40B4-BE49-F238E27FC236}">
                <a16:creationId xmlns:a16="http://schemas.microsoft.com/office/drawing/2014/main" id="{33474532-DD35-4975-AB1B-8FA437186E0D}"/>
              </a:ext>
            </a:extLst>
          </p:cNvPr>
          <p:cNvSpPr>
            <a:spLocks noGrp="1"/>
          </p:cNvSpPr>
          <p:nvPr/>
        </p:nvSpPr>
        <p:spPr>
          <a:xfrm>
            <a:off x="8467725" y="4152900"/>
            <a:ext cx="29146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00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CNC-ready for custom profiles, interfaces and module geometry.</a:t>
            </a:r>
          </a:p>
        </p:txBody>
      </p:sp>
      <p:sp>
        <p:nvSpPr>
          <p:cNvPr id="20" name="takeaway">
            <a:extLst>
              <a:ext uri="{FF2B5EF4-FFF2-40B4-BE49-F238E27FC236}">
                <a16:creationId xmlns:a16="http://schemas.microsoft.com/office/drawing/2014/main" id="{FE289F74-D3F8-46B6-B983-C80B288B709E}"/>
              </a:ext>
            </a:extLst>
          </p:cNvPr>
          <p:cNvSpPr>
            <a:spLocks noGrp="1"/>
          </p:cNvSpPr>
          <p:nvPr/>
        </p:nvSpPr>
        <p:spPr>
          <a:xfrm>
            <a:off x="2381250" y="5762625"/>
            <a:ext cx="74295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ctr">
              <a:defRPr sz="180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defRPr>
            </a:pPr>
            <a:r>
              <a:rPr sz="180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rPr>
              <a:t>More payload. Lower energy demand. Stable working state underwater.</a:t>
            </a:r>
          </a:p>
        </p:txBody>
      </p:sp>
      <p:sp>
        <p:nvSpPr>
          <p:cNvPr id="21" name="rule-72-682">
            <a:extLst>
              <a:ext uri="{FF2B5EF4-FFF2-40B4-BE49-F238E27FC236}">
                <a16:creationId xmlns:a16="http://schemas.microsoft.com/office/drawing/2014/main" id="{FF7BF60F-6F7C-4963-B5EE-6198CFBC427C}"/>
              </a:ext>
            </a:extLst>
          </p:cNvPr>
          <p:cNvSpPr>
            <a:spLocks noGrp="1"/>
          </p:cNvSpPr>
          <p:nvPr/>
        </p:nvSpPr>
        <p:spPr>
          <a:xfrm>
            <a:off x="685800" y="6496050"/>
            <a:ext cx="10820400" cy="9525"/>
          </a:xfrm>
          <a:prstGeom prst="rect">
            <a:avLst/>
          </a:prstGeom>
          <a:solidFill>
            <a:srgbClr val="1E4A60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22" name="footer-company">
            <a:extLst>
              <a:ext uri="{FF2B5EF4-FFF2-40B4-BE49-F238E27FC236}">
                <a16:creationId xmlns:a16="http://schemas.microsoft.com/office/drawing/2014/main" id="{A0779CCC-C67A-424E-8BA3-FD451BCC18A6}"/>
              </a:ext>
            </a:extLst>
          </p:cNvPr>
          <p:cNvSpPr>
            <a:spLocks noGrp="1"/>
          </p:cNvSpPr>
          <p:nvPr/>
        </p:nvSpPr>
        <p:spPr>
          <a:xfrm>
            <a:off x="685800" y="6543675"/>
            <a:ext cx="49530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750" b="1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750" b="1">
                <a:solidFill>
                  <a:srgbClr val="9BB5C7"/>
                </a:solidFill>
                <a:latin typeface="Aptos"/>
                <a:ea typeface="Aptos"/>
                <a:cs typeface="Aptos"/>
              </a:rPr>
              <a:t>SSAEPL  |  SUBSEA SALES AND ENGINEERING</a:t>
            </a:r>
          </a:p>
        </p:txBody>
      </p:sp>
      <p:sp>
        <p:nvSpPr>
          <p:cNvPr id="23" name="footer-source">
            <a:extLst>
              <a:ext uri="{FF2B5EF4-FFF2-40B4-BE49-F238E27FC236}">
                <a16:creationId xmlns:a16="http://schemas.microsoft.com/office/drawing/2014/main" id="{F0716727-708A-4AE3-A85B-4A9EA912C636}"/>
              </a:ext>
            </a:extLst>
          </p:cNvPr>
          <p:cNvSpPr>
            <a:spLocks noGrp="1"/>
          </p:cNvSpPr>
          <p:nvPr/>
        </p:nvSpPr>
        <p:spPr>
          <a:xfrm>
            <a:off x="5476875" y="6543675"/>
            <a:ext cx="52387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r">
              <a:defRPr sz="675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Source: user-provided product overview and FX datasheets</a:t>
            </a:r>
          </a:p>
        </p:txBody>
      </p:sp>
      <p:sp>
        <p:nvSpPr>
          <p:cNvPr id="24" name="page">
            <a:extLst>
              <a:ext uri="{FF2B5EF4-FFF2-40B4-BE49-F238E27FC236}">
                <a16:creationId xmlns:a16="http://schemas.microsoft.com/office/drawing/2014/main" id="{4BDE6454-258F-476F-B35C-6C33974185E9}"/>
              </a:ext>
            </a:extLst>
          </p:cNvPr>
          <p:cNvSpPr>
            <a:spLocks noGrp="1"/>
          </p:cNvSpPr>
          <p:nvPr/>
        </p:nvSpPr>
        <p:spPr>
          <a:xfrm>
            <a:off x="10953750" y="6515100"/>
            <a:ext cx="55245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r">
              <a:defRPr sz="750" b="1">
                <a:solidFill>
                  <a:srgbClr val="20D6E7"/>
                </a:solidFill>
                <a:latin typeface="Aptos"/>
                <a:ea typeface="Aptos"/>
                <a:cs typeface="Aptos"/>
              </a:defRPr>
            </a:pPr>
            <a:r>
              <a:rPr sz="750" b="1">
                <a:solidFill>
                  <a:srgbClr val="20D6E7"/>
                </a:solidFill>
                <a:latin typeface="Aptos"/>
                <a:ea typeface="Aptos"/>
                <a:cs typeface="Aptos"/>
              </a:rPr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13793105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18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kicker">
            <a:extLst>
              <a:ext uri="{FF2B5EF4-FFF2-40B4-BE49-F238E27FC236}">
                <a16:creationId xmlns:a16="http://schemas.microsoft.com/office/drawing/2014/main" id="{093A92E6-23A1-446E-B718-FD78187D2946}"/>
              </a:ext>
            </a:extLst>
          </p:cNvPr>
          <p:cNvSpPr>
            <a:spLocks noGrp="1"/>
          </p:cNvSpPr>
          <p:nvPr/>
        </p:nvSpPr>
        <p:spPr>
          <a:xfrm>
            <a:off x="685800" y="323850"/>
            <a:ext cx="6667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050" b="1">
                <a:solidFill>
                  <a:srgbClr val="20D6E7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20D6E7"/>
                </a:solidFill>
                <a:latin typeface="Aptos"/>
                <a:ea typeface="Aptos"/>
                <a:cs typeface="Aptos"/>
              </a:rPr>
              <a:t>STANDARD PORTFOLIO</a:t>
            </a:r>
          </a:p>
        </p:txBody>
      </p:sp>
      <p:sp>
        <p:nvSpPr>
          <p:cNvPr id="2" name="headline">
            <a:extLst>
              <a:ext uri="{FF2B5EF4-FFF2-40B4-BE49-F238E27FC236}">
                <a16:creationId xmlns:a16="http://schemas.microsoft.com/office/drawing/2014/main" id="{F9A5FB5A-5B89-49A2-872E-84869AB8889D}"/>
              </a:ext>
            </a:extLst>
          </p:cNvPr>
          <p:cNvSpPr>
            <a:spLocks noGrp="1"/>
          </p:cNvSpPr>
          <p:nvPr/>
        </p:nvSpPr>
        <p:spPr>
          <a:xfrm>
            <a:off x="685800" y="647700"/>
            <a:ext cx="10477500" cy="876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255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defRPr>
            </a:pPr>
            <a:r>
              <a:rPr sz="255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rPr>
              <a:t>Four standard grades cover 500–1,000 m operating depths</a:t>
            </a:r>
          </a:p>
        </p:txBody>
      </p:sp>
      <p:sp>
        <p:nvSpPr>
          <p:cNvPr id="3" name="rule-72-162">
            <a:extLst>
              <a:ext uri="{FF2B5EF4-FFF2-40B4-BE49-F238E27FC236}">
                <a16:creationId xmlns:a16="http://schemas.microsoft.com/office/drawing/2014/main" id="{ABD38384-D32A-45AB-B867-9FF46EA736EF}"/>
              </a:ext>
            </a:extLst>
          </p:cNvPr>
          <p:cNvSpPr>
            <a:spLocks noGrp="1"/>
          </p:cNvSpPr>
          <p:nvPr/>
        </p:nvSpPr>
        <p:spPr>
          <a:xfrm>
            <a:off x="685800" y="1543050"/>
            <a:ext cx="914400" cy="28575"/>
          </a:xfrm>
          <a:prstGeom prst="rect">
            <a:avLst/>
          </a:prstGeom>
          <a:solidFill>
            <a:srgbClr val="20D6E7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4" name="subhead">
            <a:extLst>
              <a:ext uri="{FF2B5EF4-FFF2-40B4-BE49-F238E27FC236}">
                <a16:creationId xmlns:a16="http://schemas.microsoft.com/office/drawing/2014/main" id="{2AEA6FF5-6730-4263-AF26-F84C8023BF3D}"/>
              </a:ext>
            </a:extLst>
          </p:cNvPr>
          <p:cNvSpPr>
            <a:spLocks noGrp="1"/>
          </p:cNvSpPr>
          <p:nvPr/>
        </p:nvSpPr>
        <p:spPr>
          <a:xfrm>
            <a:off x="1809750" y="1590675"/>
            <a:ext cx="93345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00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Select density and pressure margin together — not independently.</a:t>
            </a:r>
          </a:p>
        </p:txBody>
      </p:sp>
      <p:graphicFrame>
        <p:nvGraphicFramePr>
          <p:cNvPr id="5" name="Chart"/>
          <p:cNvGraphicFramePr/>
          <p:nvPr/>
        </p:nvGraphicFramePr>
        <p:xfrm>
          <a:off x="762000" y="2095500"/>
          <a:ext cx="6667500" cy="3619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density-head">
            <a:extLst>
              <a:ext uri="{FF2B5EF4-FFF2-40B4-BE49-F238E27FC236}">
                <a16:creationId xmlns:a16="http://schemas.microsoft.com/office/drawing/2014/main" id="{9EEB1E45-B730-4C6D-964D-C00FECEA4AF8}"/>
              </a:ext>
            </a:extLst>
          </p:cNvPr>
          <p:cNvSpPr>
            <a:spLocks noGrp="1"/>
          </p:cNvSpPr>
          <p:nvPr/>
        </p:nvSpPr>
        <p:spPr>
          <a:xfrm>
            <a:off x="8096250" y="2190750"/>
            <a:ext cx="1571625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975" b="1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9BB5C7"/>
                </a:solidFill>
                <a:latin typeface="Aptos"/>
                <a:ea typeface="Aptos"/>
                <a:cs typeface="Aptos"/>
              </a:rPr>
              <a:t>DENSITY</a:t>
            </a:r>
          </a:p>
        </p:txBody>
      </p:sp>
      <p:sp>
        <p:nvSpPr>
          <p:cNvPr id="7" name="abs-head">
            <a:extLst>
              <a:ext uri="{FF2B5EF4-FFF2-40B4-BE49-F238E27FC236}">
                <a16:creationId xmlns:a16="http://schemas.microsoft.com/office/drawing/2014/main" id="{CE1D4219-0914-4379-ACEC-950C6492D45F}"/>
              </a:ext>
            </a:extLst>
          </p:cNvPr>
          <p:cNvSpPr>
            <a:spLocks noGrp="1"/>
          </p:cNvSpPr>
          <p:nvPr/>
        </p:nvSpPr>
        <p:spPr>
          <a:xfrm>
            <a:off x="9906000" y="2190750"/>
            <a:ext cx="14287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975" b="1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9BB5C7"/>
                </a:solidFill>
                <a:latin typeface="Aptos"/>
                <a:ea typeface="Aptos"/>
                <a:cs typeface="Aptos"/>
              </a:rPr>
              <a:t>WATER ABS.</a:t>
            </a:r>
          </a:p>
        </p:txBody>
      </p:sp>
      <p:sp>
        <p:nvSpPr>
          <p:cNvPr id="8" name="rule-830-326">
            <a:extLst>
              <a:ext uri="{FF2B5EF4-FFF2-40B4-BE49-F238E27FC236}">
                <a16:creationId xmlns:a16="http://schemas.microsoft.com/office/drawing/2014/main" id="{351C98CB-A827-4E9A-B5E7-F29043E3C359}"/>
              </a:ext>
            </a:extLst>
          </p:cNvPr>
          <p:cNvSpPr>
            <a:spLocks noGrp="1"/>
          </p:cNvSpPr>
          <p:nvPr/>
        </p:nvSpPr>
        <p:spPr>
          <a:xfrm>
            <a:off x="7905750" y="3105150"/>
            <a:ext cx="3524250" cy="9525"/>
          </a:xfrm>
          <a:prstGeom prst="rect">
            <a:avLst/>
          </a:prstGeom>
          <a:solidFill>
            <a:srgbClr val="1E4A60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9" name="m0">
            <a:extLst>
              <a:ext uri="{FF2B5EF4-FFF2-40B4-BE49-F238E27FC236}">
                <a16:creationId xmlns:a16="http://schemas.microsoft.com/office/drawing/2014/main" id="{19B7352B-2737-4F3D-B47A-D36B2E4E4CB2}"/>
              </a:ext>
            </a:extLst>
          </p:cNvPr>
          <p:cNvSpPr>
            <a:spLocks noGrp="1"/>
          </p:cNvSpPr>
          <p:nvPr/>
        </p:nvSpPr>
        <p:spPr>
          <a:xfrm>
            <a:off x="7905750" y="2619375"/>
            <a:ext cx="8572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425" b="1">
                <a:solidFill>
                  <a:srgbClr val="20D6E7"/>
                </a:solidFill>
                <a:latin typeface="Aptos"/>
                <a:ea typeface="Aptos"/>
                <a:cs typeface="Aptos"/>
              </a:defRPr>
            </a:pPr>
            <a:r>
              <a:rPr sz="1425" b="1">
                <a:solidFill>
                  <a:srgbClr val="20D6E7"/>
                </a:solidFill>
                <a:latin typeface="Aptos"/>
                <a:ea typeface="Aptos"/>
                <a:cs typeface="Aptos"/>
              </a:rPr>
              <a:t>FX360</a:t>
            </a:r>
          </a:p>
        </p:txBody>
      </p:sp>
      <p:sp>
        <p:nvSpPr>
          <p:cNvPr id="10" name="d0">
            <a:extLst>
              <a:ext uri="{FF2B5EF4-FFF2-40B4-BE49-F238E27FC236}">
                <a16:creationId xmlns:a16="http://schemas.microsoft.com/office/drawing/2014/main" id="{E61E2811-AB28-49C7-ADCC-EDCADA312A9A}"/>
              </a:ext>
            </a:extLst>
          </p:cNvPr>
          <p:cNvSpPr>
            <a:spLocks noGrp="1"/>
          </p:cNvSpPr>
          <p:nvPr/>
        </p:nvSpPr>
        <p:spPr>
          <a:xfrm>
            <a:off x="8810625" y="2619375"/>
            <a:ext cx="17145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75" b="0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4FBFF"/>
                </a:solidFill>
                <a:latin typeface="Aptos"/>
                <a:ea typeface="Aptos"/>
                <a:cs typeface="Aptos"/>
              </a:rPr>
              <a:t>0.36 ± 0.01 g/cm³</a:t>
            </a:r>
          </a:p>
        </p:txBody>
      </p:sp>
      <p:sp>
        <p:nvSpPr>
          <p:cNvPr id="11" name="a0">
            <a:extLst>
              <a:ext uri="{FF2B5EF4-FFF2-40B4-BE49-F238E27FC236}">
                <a16:creationId xmlns:a16="http://schemas.microsoft.com/office/drawing/2014/main" id="{46B1B6D4-C179-442A-B6F0-09DE86089E98}"/>
              </a:ext>
            </a:extLst>
          </p:cNvPr>
          <p:cNvSpPr>
            <a:spLocks noGrp="1"/>
          </p:cNvSpPr>
          <p:nvPr/>
        </p:nvSpPr>
        <p:spPr>
          <a:xfrm>
            <a:off x="10572750" y="2619375"/>
            <a:ext cx="762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r">
              <a:defRPr sz="1275" b="1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F4FBFF"/>
                </a:solidFill>
                <a:latin typeface="Aptos"/>
                <a:ea typeface="Aptos"/>
                <a:cs typeface="Aptos"/>
              </a:rPr>
              <a:t>≤1%</a:t>
            </a:r>
          </a:p>
        </p:txBody>
      </p:sp>
      <p:sp>
        <p:nvSpPr>
          <p:cNvPr id="12" name="rule-830-396">
            <a:extLst>
              <a:ext uri="{FF2B5EF4-FFF2-40B4-BE49-F238E27FC236}">
                <a16:creationId xmlns:a16="http://schemas.microsoft.com/office/drawing/2014/main" id="{DC51A1CB-5935-4A95-AE49-3B880B59C904}"/>
              </a:ext>
            </a:extLst>
          </p:cNvPr>
          <p:cNvSpPr>
            <a:spLocks noGrp="1"/>
          </p:cNvSpPr>
          <p:nvPr/>
        </p:nvSpPr>
        <p:spPr>
          <a:xfrm>
            <a:off x="7905750" y="3771900"/>
            <a:ext cx="3524250" cy="9525"/>
          </a:xfrm>
          <a:prstGeom prst="rect">
            <a:avLst/>
          </a:prstGeom>
          <a:solidFill>
            <a:srgbClr val="1E4A60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13" name="m1">
            <a:extLst>
              <a:ext uri="{FF2B5EF4-FFF2-40B4-BE49-F238E27FC236}">
                <a16:creationId xmlns:a16="http://schemas.microsoft.com/office/drawing/2014/main" id="{853BD6FD-BFFA-4C61-A3E8-883D156182A9}"/>
              </a:ext>
            </a:extLst>
          </p:cNvPr>
          <p:cNvSpPr>
            <a:spLocks noGrp="1"/>
          </p:cNvSpPr>
          <p:nvPr/>
        </p:nvSpPr>
        <p:spPr>
          <a:xfrm>
            <a:off x="7905750" y="3286125"/>
            <a:ext cx="8572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425" b="1">
                <a:solidFill>
                  <a:srgbClr val="20D6E7"/>
                </a:solidFill>
                <a:latin typeface="Aptos"/>
                <a:ea typeface="Aptos"/>
                <a:cs typeface="Aptos"/>
              </a:defRPr>
            </a:pPr>
            <a:r>
              <a:rPr sz="1425" b="1">
                <a:solidFill>
                  <a:srgbClr val="20D6E7"/>
                </a:solidFill>
                <a:latin typeface="Aptos"/>
                <a:ea typeface="Aptos"/>
                <a:cs typeface="Aptos"/>
              </a:rPr>
              <a:t>FX380</a:t>
            </a:r>
          </a:p>
        </p:txBody>
      </p:sp>
      <p:sp>
        <p:nvSpPr>
          <p:cNvPr id="14" name="d1">
            <a:extLst>
              <a:ext uri="{FF2B5EF4-FFF2-40B4-BE49-F238E27FC236}">
                <a16:creationId xmlns:a16="http://schemas.microsoft.com/office/drawing/2014/main" id="{BAB97BF2-F000-4026-9E73-02B960624FA7}"/>
              </a:ext>
            </a:extLst>
          </p:cNvPr>
          <p:cNvSpPr>
            <a:spLocks noGrp="1"/>
          </p:cNvSpPr>
          <p:nvPr/>
        </p:nvSpPr>
        <p:spPr>
          <a:xfrm>
            <a:off x="8810625" y="3286125"/>
            <a:ext cx="17145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75" b="0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4FBFF"/>
                </a:solidFill>
                <a:latin typeface="Aptos"/>
                <a:ea typeface="Aptos"/>
                <a:cs typeface="Aptos"/>
              </a:rPr>
              <a:t>0.38 ± 0.01 g/cm³</a:t>
            </a:r>
          </a:p>
        </p:txBody>
      </p:sp>
      <p:sp>
        <p:nvSpPr>
          <p:cNvPr id="15" name="a1">
            <a:extLst>
              <a:ext uri="{FF2B5EF4-FFF2-40B4-BE49-F238E27FC236}">
                <a16:creationId xmlns:a16="http://schemas.microsoft.com/office/drawing/2014/main" id="{24CFD9A6-0D3A-455C-9F72-B18FB534B89F}"/>
              </a:ext>
            </a:extLst>
          </p:cNvPr>
          <p:cNvSpPr>
            <a:spLocks noGrp="1"/>
          </p:cNvSpPr>
          <p:nvPr/>
        </p:nvSpPr>
        <p:spPr>
          <a:xfrm>
            <a:off x="10572750" y="3286125"/>
            <a:ext cx="762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r">
              <a:defRPr sz="1275" b="1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F4FBFF"/>
                </a:solidFill>
                <a:latin typeface="Aptos"/>
                <a:ea typeface="Aptos"/>
                <a:cs typeface="Aptos"/>
              </a:rPr>
              <a:t>≤1%</a:t>
            </a:r>
          </a:p>
        </p:txBody>
      </p:sp>
      <p:sp>
        <p:nvSpPr>
          <p:cNvPr id="16" name="rule-830-466">
            <a:extLst>
              <a:ext uri="{FF2B5EF4-FFF2-40B4-BE49-F238E27FC236}">
                <a16:creationId xmlns:a16="http://schemas.microsoft.com/office/drawing/2014/main" id="{187B1CE3-0771-4325-83E4-44BBC966BA98}"/>
              </a:ext>
            </a:extLst>
          </p:cNvPr>
          <p:cNvSpPr>
            <a:spLocks noGrp="1"/>
          </p:cNvSpPr>
          <p:nvPr/>
        </p:nvSpPr>
        <p:spPr>
          <a:xfrm>
            <a:off x="7905750" y="4438650"/>
            <a:ext cx="3524250" cy="9525"/>
          </a:xfrm>
          <a:prstGeom prst="rect">
            <a:avLst/>
          </a:prstGeom>
          <a:solidFill>
            <a:srgbClr val="1E4A60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17" name="m2">
            <a:extLst>
              <a:ext uri="{FF2B5EF4-FFF2-40B4-BE49-F238E27FC236}">
                <a16:creationId xmlns:a16="http://schemas.microsoft.com/office/drawing/2014/main" id="{32F5FB97-1678-4D2F-B4E5-3C80CEA41A9B}"/>
              </a:ext>
            </a:extLst>
          </p:cNvPr>
          <p:cNvSpPr>
            <a:spLocks noGrp="1"/>
          </p:cNvSpPr>
          <p:nvPr/>
        </p:nvSpPr>
        <p:spPr>
          <a:xfrm>
            <a:off x="7905750" y="3952875"/>
            <a:ext cx="8572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425" b="1">
                <a:solidFill>
                  <a:srgbClr val="20D6E7"/>
                </a:solidFill>
                <a:latin typeface="Aptos"/>
                <a:ea typeface="Aptos"/>
                <a:cs typeface="Aptos"/>
              </a:defRPr>
            </a:pPr>
            <a:r>
              <a:rPr sz="1425" b="1">
                <a:solidFill>
                  <a:srgbClr val="20D6E7"/>
                </a:solidFill>
                <a:latin typeface="Aptos"/>
                <a:ea typeface="Aptos"/>
                <a:cs typeface="Aptos"/>
              </a:rPr>
              <a:t>FX400</a:t>
            </a:r>
          </a:p>
        </p:txBody>
      </p:sp>
      <p:sp>
        <p:nvSpPr>
          <p:cNvPr id="18" name="d2">
            <a:extLst>
              <a:ext uri="{FF2B5EF4-FFF2-40B4-BE49-F238E27FC236}">
                <a16:creationId xmlns:a16="http://schemas.microsoft.com/office/drawing/2014/main" id="{CC60CAD9-F8EB-44F6-A5E3-DE7A343D9C17}"/>
              </a:ext>
            </a:extLst>
          </p:cNvPr>
          <p:cNvSpPr>
            <a:spLocks noGrp="1"/>
          </p:cNvSpPr>
          <p:nvPr/>
        </p:nvSpPr>
        <p:spPr>
          <a:xfrm>
            <a:off x="8810625" y="3952875"/>
            <a:ext cx="17145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75" b="0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4FBFF"/>
                </a:solidFill>
                <a:latin typeface="Aptos"/>
                <a:ea typeface="Aptos"/>
                <a:cs typeface="Aptos"/>
              </a:rPr>
              <a:t>0.40 g/cm³</a:t>
            </a:r>
          </a:p>
        </p:txBody>
      </p:sp>
      <p:sp>
        <p:nvSpPr>
          <p:cNvPr id="19" name="a2">
            <a:extLst>
              <a:ext uri="{FF2B5EF4-FFF2-40B4-BE49-F238E27FC236}">
                <a16:creationId xmlns:a16="http://schemas.microsoft.com/office/drawing/2014/main" id="{3BDDDC93-1DC3-4A84-9242-6300B5B58908}"/>
              </a:ext>
            </a:extLst>
          </p:cNvPr>
          <p:cNvSpPr>
            <a:spLocks noGrp="1"/>
          </p:cNvSpPr>
          <p:nvPr/>
        </p:nvSpPr>
        <p:spPr>
          <a:xfrm>
            <a:off x="10572750" y="3952875"/>
            <a:ext cx="762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r">
              <a:defRPr sz="1275" b="1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F4FBFF"/>
                </a:solidFill>
                <a:latin typeface="Aptos"/>
                <a:ea typeface="Aptos"/>
                <a:cs typeface="Aptos"/>
              </a:rPr>
              <a:t>≤1%</a:t>
            </a:r>
          </a:p>
        </p:txBody>
      </p:sp>
      <p:sp>
        <p:nvSpPr>
          <p:cNvPr id="20" name="rule-830-536">
            <a:extLst>
              <a:ext uri="{FF2B5EF4-FFF2-40B4-BE49-F238E27FC236}">
                <a16:creationId xmlns:a16="http://schemas.microsoft.com/office/drawing/2014/main" id="{FE8ABADB-A9B9-4C18-B2B8-7C1AF9AB0911}"/>
              </a:ext>
            </a:extLst>
          </p:cNvPr>
          <p:cNvSpPr>
            <a:spLocks noGrp="1"/>
          </p:cNvSpPr>
          <p:nvPr/>
        </p:nvSpPr>
        <p:spPr>
          <a:xfrm>
            <a:off x="7905750" y="5105400"/>
            <a:ext cx="3524250" cy="9525"/>
          </a:xfrm>
          <a:prstGeom prst="rect">
            <a:avLst/>
          </a:prstGeom>
          <a:solidFill>
            <a:srgbClr val="1E4A60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21" name="m3">
            <a:extLst>
              <a:ext uri="{FF2B5EF4-FFF2-40B4-BE49-F238E27FC236}">
                <a16:creationId xmlns:a16="http://schemas.microsoft.com/office/drawing/2014/main" id="{C9095E99-0DC5-4ED7-BD99-2579D9B2B5E4}"/>
              </a:ext>
            </a:extLst>
          </p:cNvPr>
          <p:cNvSpPr>
            <a:spLocks noGrp="1"/>
          </p:cNvSpPr>
          <p:nvPr/>
        </p:nvSpPr>
        <p:spPr>
          <a:xfrm>
            <a:off x="7905750" y="4619625"/>
            <a:ext cx="8572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425" b="1">
                <a:solidFill>
                  <a:srgbClr val="FFB84A"/>
                </a:solidFill>
                <a:latin typeface="Aptos"/>
                <a:ea typeface="Aptos"/>
                <a:cs typeface="Aptos"/>
              </a:defRPr>
            </a:pPr>
            <a:r>
              <a:rPr sz="1425" b="1">
                <a:solidFill>
                  <a:srgbClr val="FFB84A"/>
                </a:solidFill>
                <a:latin typeface="Aptos"/>
                <a:ea typeface="Aptos"/>
                <a:cs typeface="Aptos"/>
              </a:rPr>
              <a:t>FX420</a:t>
            </a:r>
          </a:p>
        </p:txBody>
      </p:sp>
      <p:sp>
        <p:nvSpPr>
          <p:cNvPr id="22" name="d3">
            <a:extLst>
              <a:ext uri="{FF2B5EF4-FFF2-40B4-BE49-F238E27FC236}">
                <a16:creationId xmlns:a16="http://schemas.microsoft.com/office/drawing/2014/main" id="{B2CC0E48-8FC7-4B26-98F4-CE53E14F24EB}"/>
              </a:ext>
            </a:extLst>
          </p:cNvPr>
          <p:cNvSpPr>
            <a:spLocks noGrp="1"/>
          </p:cNvSpPr>
          <p:nvPr/>
        </p:nvSpPr>
        <p:spPr>
          <a:xfrm>
            <a:off x="8810625" y="4619625"/>
            <a:ext cx="17145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75" b="0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4FBFF"/>
                </a:solidFill>
                <a:latin typeface="Aptos"/>
                <a:ea typeface="Aptos"/>
                <a:cs typeface="Aptos"/>
              </a:rPr>
              <a:t>0.42 g/cm³</a:t>
            </a:r>
          </a:p>
        </p:txBody>
      </p:sp>
      <p:sp>
        <p:nvSpPr>
          <p:cNvPr id="23" name="a3">
            <a:extLst>
              <a:ext uri="{FF2B5EF4-FFF2-40B4-BE49-F238E27FC236}">
                <a16:creationId xmlns:a16="http://schemas.microsoft.com/office/drawing/2014/main" id="{BF7440A2-03DF-43EC-B0E1-2A71D3D6116C}"/>
              </a:ext>
            </a:extLst>
          </p:cNvPr>
          <p:cNvSpPr>
            <a:spLocks noGrp="1"/>
          </p:cNvSpPr>
          <p:nvPr/>
        </p:nvSpPr>
        <p:spPr>
          <a:xfrm>
            <a:off x="10572750" y="4619625"/>
            <a:ext cx="762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r">
              <a:defRPr sz="1275" b="1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F4FBFF"/>
                </a:solidFill>
                <a:latin typeface="Aptos"/>
                <a:ea typeface="Aptos"/>
                <a:cs typeface="Aptos"/>
              </a:rPr>
              <a:t>≤1%</a:t>
            </a:r>
          </a:p>
        </p:txBody>
      </p:sp>
      <p:sp>
        <p:nvSpPr>
          <p:cNvPr id="24" name="caveat">
            <a:extLst>
              <a:ext uri="{FF2B5EF4-FFF2-40B4-BE49-F238E27FC236}">
                <a16:creationId xmlns:a16="http://schemas.microsoft.com/office/drawing/2014/main" id="{F1BDFF7B-09B3-42FD-9685-E24B88FA4809}"/>
              </a:ext>
            </a:extLst>
          </p:cNvPr>
          <p:cNvSpPr>
            <a:spLocks noGrp="1"/>
          </p:cNvSpPr>
          <p:nvPr/>
        </p:nvSpPr>
        <p:spPr>
          <a:xfrm>
            <a:off x="7905750" y="5524500"/>
            <a:ext cx="3429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050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1050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Typical values for reference; validate final grade against geometry, load case and project safety factors.</a:t>
            </a:r>
          </a:p>
        </p:txBody>
      </p:sp>
      <p:sp>
        <p:nvSpPr>
          <p:cNvPr id="25" name="rule-72-682">
            <a:extLst>
              <a:ext uri="{FF2B5EF4-FFF2-40B4-BE49-F238E27FC236}">
                <a16:creationId xmlns:a16="http://schemas.microsoft.com/office/drawing/2014/main" id="{29DDEA23-BE84-4BA3-8D47-A97C9F75DB27}"/>
              </a:ext>
            </a:extLst>
          </p:cNvPr>
          <p:cNvSpPr>
            <a:spLocks noGrp="1"/>
          </p:cNvSpPr>
          <p:nvPr/>
        </p:nvSpPr>
        <p:spPr>
          <a:xfrm>
            <a:off x="685800" y="6496050"/>
            <a:ext cx="10820400" cy="9525"/>
          </a:xfrm>
          <a:prstGeom prst="rect">
            <a:avLst/>
          </a:prstGeom>
          <a:solidFill>
            <a:srgbClr val="1E4A60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26" name="footer-company">
            <a:extLst>
              <a:ext uri="{FF2B5EF4-FFF2-40B4-BE49-F238E27FC236}">
                <a16:creationId xmlns:a16="http://schemas.microsoft.com/office/drawing/2014/main" id="{8E5498AF-3AC4-44BA-BB85-A696CC5DFB75}"/>
              </a:ext>
            </a:extLst>
          </p:cNvPr>
          <p:cNvSpPr>
            <a:spLocks noGrp="1"/>
          </p:cNvSpPr>
          <p:nvPr/>
        </p:nvSpPr>
        <p:spPr>
          <a:xfrm>
            <a:off x="685800" y="6543675"/>
            <a:ext cx="49530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750" b="1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750" b="1">
                <a:solidFill>
                  <a:srgbClr val="9BB5C7"/>
                </a:solidFill>
                <a:latin typeface="Aptos"/>
                <a:ea typeface="Aptos"/>
                <a:cs typeface="Aptos"/>
              </a:rPr>
              <a:t>SSAEPL  |  SUBSEA SALES AND ENGINEERING</a:t>
            </a:r>
          </a:p>
        </p:txBody>
      </p:sp>
      <p:sp>
        <p:nvSpPr>
          <p:cNvPr id="27" name="footer-source">
            <a:extLst>
              <a:ext uri="{FF2B5EF4-FFF2-40B4-BE49-F238E27FC236}">
                <a16:creationId xmlns:a16="http://schemas.microsoft.com/office/drawing/2014/main" id="{EAF7966A-E642-4AAE-9720-843BF85048F1}"/>
              </a:ext>
            </a:extLst>
          </p:cNvPr>
          <p:cNvSpPr>
            <a:spLocks noGrp="1"/>
          </p:cNvSpPr>
          <p:nvPr/>
        </p:nvSpPr>
        <p:spPr>
          <a:xfrm>
            <a:off x="5476875" y="6543675"/>
            <a:ext cx="52387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r">
              <a:defRPr sz="675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Sources: FX360, FX380, FX400 &amp; FX420 technical datasheets</a:t>
            </a:r>
          </a:p>
        </p:txBody>
      </p:sp>
      <p:sp>
        <p:nvSpPr>
          <p:cNvPr id="28" name="page">
            <a:extLst>
              <a:ext uri="{FF2B5EF4-FFF2-40B4-BE49-F238E27FC236}">
                <a16:creationId xmlns:a16="http://schemas.microsoft.com/office/drawing/2014/main" id="{65514810-E566-468B-A215-3CBB49518B6B}"/>
              </a:ext>
            </a:extLst>
          </p:cNvPr>
          <p:cNvSpPr>
            <a:spLocks noGrp="1"/>
          </p:cNvSpPr>
          <p:nvPr/>
        </p:nvSpPr>
        <p:spPr>
          <a:xfrm>
            <a:off x="10953750" y="6515100"/>
            <a:ext cx="55245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r">
              <a:defRPr sz="750" b="1">
                <a:solidFill>
                  <a:srgbClr val="20D6E7"/>
                </a:solidFill>
                <a:latin typeface="Aptos"/>
                <a:ea typeface="Aptos"/>
                <a:cs typeface="Aptos"/>
              </a:defRPr>
            </a:pPr>
            <a:r>
              <a:rPr sz="750" b="1">
                <a:solidFill>
                  <a:srgbClr val="20D6E7"/>
                </a:solidFill>
                <a:latin typeface="Aptos"/>
                <a:ea typeface="Aptos"/>
                <a:cs typeface="Aptos"/>
              </a:rPr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11937145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18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kicker">
            <a:extLst>
              <a:ext uri="{FF2B5EF4-FFF2-40B4-BE49-F238E27FC236}">
                <a16:creationId xmlns:a16="http://schemas.microsoft.com/office/drawing/2014/main" id="{8A6EAA86-E89F-458A-974A-3B24EEBC8A2F}"/>
              </a:ext>
            </a:extLst>
          </p:cNvPr>
          <p:cNvSpPr>
            <a:spLocks noGrp="1"/>
          </p:cNvSpPr>
          <p:nvPr/>
        </p:nvSpPr>
        <p:spPr>
          <a:xfrm>
            <a:off x="685800" y="323850"/>
            <a:ext cx="6667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050" b="1">
                <a:solidFill>
                  <a:srgbClr val="20D6E7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20D6E7"/>
                </a:solidFill>
                <a:latin typeface="Aptos"/>
                <a:ea typeface="Aptos"/>
                <a:cs typeface="Aptos"/>
              </a:rPr>
              <a:t>LOW-DENSITY GRADES</a:t>
            </a:r>
          </a:p>
        </p:txBody>
      </p:sp>
      <p:sp>
        <p:nvSpPr>
          <p:cNvPr id="2" name="headline">
            <a:extLst>
              <a:ext uri="{FF2B5EF4-FFF2-40B4-BE49-F238E27FC236}">
                <a16:creationId xmlns:a16="http://schemas.microsoft.com/office/drawing/2014/main" id="{84ED7C6A-1794-4BA8-B5C9-5CE8CAE6828F}"/>
              </a:ext>
            </a:extLst>
          </p:cNvPr>
          <p:cNvSpPr>
            <a:spLocks noGrp="1"/>
          </p:cNvSpPr>
          <p:nvPr/>
        </p:nvSpPr>
        <p:spPr>
          <a:xfrm>
            <a:off x="685800" y="647700"/>
            <a:ext cx="10477500" cy="876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255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defRPr>
            </a:pPr>
            <a:r>
              <a:rPr sz="255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rPr>
              <a:t>FX360 and FX380 maximise buoyancy for shallower systems</a:t>
            </a:r>
          </a:p>
        </p:txBody>
      </p:sp>
      <p:sp>
        <p:nvSpPr>
          <p:cNvPr id="3" name="rule-72-162">
            <a:extLst>
              <a:ext uri="{FF2B5EF4-FFF2-40B4-BE49-F238E27FC236}">
                <a16:creationId xmlns:a16="http://schemas.microsoft.com/office/drawing/2014/main" id="{3F32644B-A8E0-47BE-A49F-CB4E203B2A74}"/>
              </a:ext>
            </a:extLst>
          </p:cNvPr>
          <p:cNvSpPr>
            <a:spLocks noGrp="1"/>
          </p:cNvSpPr>
          <p:nvPr/>
        </p:nvSpPr>
        <p:spPr>
          <a:xfrm>
            <a:off x="685800" y="1543050"/>
            <a:ext cx="914400" cy="28575"/>
          </a:xfrm>
          <a:prstGeom prst="rect">
            <a:avLst/>
          </a:prstGeom>
          <a:solidFill>
            <a:srgbClr val="20D6E7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4" name="subhead">
            <a:extLst>
              <a:ext uri="{FF2B5EF4-FFF2-40B4-BE49-F238E27FC236}">
                <a16:creationId xmlns:a16="http://schemas.microsoft.com/office/drawing/2014/main" id="{CD57D4D0-07C8-4AE3-B185-DB468F5BA1AB}"/>
              </a:ext>
            </a:extLst>
          </p:cNvPr>
          <p:cNvSpPr>
            <a:spLocks noGrp="1"/>
          </p:cNvSpPr>
          <p:nvPr/>
        </p:nvSpPr>
        <p:spPr>
          <a:xfrm>
            <a:off x="1809750" y="1590675"/>
            <a:ext cx="93345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00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Two CNC-machinable grades for vehicles, sensors and subsea tooling.</a:t>
            </a:r>
          </a:p>
        </p:txBody>
      </p:sp>
      <p:sp>
        <p:nvSpPr>
          <p:cNvPr id="5" name="rule-640-220">
            <a:extLst>
              <a:ext uri="{FF2B5EF4-FFF2-40B4-BE49-F238E27FC236}">
                <a16:creationId xmlns:a16="http://schemas.microsoft.com/office/drawing/2014/main" id="{E37FD9A0-F094-48AD-91D7-E08022E4BD69}"/>
              </a:ext>
            </a:extLst>
          </p:cNvPr>
          <p:cNvSpPr>
            <a:spLocks noGrp="1"/>
          </p:cNvSpPr>
          <p:nvPr/>
        </p:nvSpPr>
        <p:spPr>
          <a:xfrm>
            <a:off x="6096000" y="2095500"/>
            <a:ext cx="19050" cy="3714750"/>
          </a:xfrm>
          <a:prstGeom prst="rect">
            <a:avLst/>
          </a:prstGeom>
          <a:solidFill>
            <a:srgbClr val="1E4A60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6" name="fx360">
            <a:extLst>
              <a:ext uri="{FF2B5EF4-FFF2-40B4-BE49-F238E27FC236}">
                <a16:creationId xmlns:a16="http://schemas.microsoft.com/office/drawing/2014/main" id="{92399B52-59B1-40F9-89B5-B398045B2E9D}"/>
              </a:ext>
            </a:extLst>
          </p:cNvPr>
          <p:cNvSpPr>
            <a:spLocks noGrp="1"/>
          </p:cNvSpPr>
          <p:nvPr/>
        </p:nvSpPr>
        <p:spPr>
          <a:xfrm>
            <a:off x="781050" y="2143125"/>
            <a:ext cx="2286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3450" b="1">
                <a:solidFill>
                  <a:srgbClr val="20D6E7"/>
                </a:solidFill>
                <a:latin typeface="Aptos Display"/>
                <a:ea typeface="Aptos Display"/>
                <a:cs typeface="Aptos Display"/>
              </a:defRPr>
            </a:pPr>
            <a:r>
              <a:rPr sz="3450" b="1">
                <a:solidFill>
                  <a:srgbClr val="20D6E7"/>
                </a:solidFill>
                <a:latin typeface="Aptos Display"/>
                <a:ea typeface="Aptos Display"/>
                <a:cs typeface="Aptos Display"/>
              </a:rPr>
              <a:t>FX360</a:t>
            </a:r>
          </a:p>
        </p:txBody>
      </p:sp>
      <p:sp>
        <p:nvSpPr>
          <p:cNvPr id="7" name="metric-g/cm³ density">
            <a:extLst>
              <a:ext uri="{FF2B5EF4-FFF2-40B4-BE49-F238E27FC236}">
                <a16:creationId xmlns:a16="http://schemas.microsoft.com/office/drawing/2014/main" id="{226246B7-0C53-4728-95E3-14F2843E3B5B}"/>
              </a:ext>
            </a:extLst>
          </p:cNvPr>
          <p:cNvSpPr>
            <a:spLocks noGrp="1"/>
          </p:cNvSpPr>
          <p:nvPr/>
        </p:nvSpPr>
        <p:spPr>
          <a:xfrm>
            <a:off x="781050" y="2905125"/>
            <a:ext cx="20002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345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defRPr>
            </a:pPr>
            <a:r>
              <a:rPr sz="345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rPr>
              <a:t>0.36</a:t>
            </a:r>
          </a:p>
        </p:txBody>
      </p:sp>
      <p:sp>
        <p:nvSpPr>
          <p:cNvPr id="8" name="label-g/cm³ density">
            <a:extLst>
              <a:ext uri="{FF2B5EF4-FFF2-40B4-BE49-F238E27FC236}">
                <a16:creationId xmlns:a16="http://schemas.microsoft.com/office/drawing/2014/main" id="{4AB60152-DAC1-43AC-A094-B716A6A3A182}"/>
              </a:ext>
            </a:extLst>
          </p:cNvPr>
          <p:cNvSpPr>
            <a:spLocks noGrp="1"/>
          </p:cNvSpPr>
          <p:nvPr/>
        </p:nvSpPr>
        <p:spPr>
          <a:xfrm>
            <a:off x="781050" y="3457575"/>
            <a:ext cx="200025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975" b="1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9BB5C7"/>
                </a:solidFill>
                <a:latin typeface="Aptos"/>
                <a:ea typeface="Aptos"/>
                <a:cs typeface="Aptos"/>
              </a:rPr>
              <a:t>G/CM³ DENSITY</a:t>
            </a:r>
          </a:p>
        </p:txBody>
      </p:sp>
      <p:sp>
        <p:nvSpPr>
          <p:cNvPr id="9" name="metric-recommended depth">
            <a:extLst>
              <a:ext uri="{FF2B5EF4-FFF2-40B4-BE49-F238E27FC236}">
                <a16:creationId xmlns:a16="http://schemas.microsoft.com/office/drawing/2014/main" id="{FF29CF41-A7A4-4F44-8192-237717E209C6}"/>
              </a:ext>
            </a:extLst>
          </p:cNvPr>
          <p:cNvSpPr>
            <a:spLocks noGrp="1"/>
          </p:cNvSpPr>
          <p:nvPr/>
        </p:nvSpPr>
        <p:spPr>
          <a:xfrm>
            <a:off x="3143250" y="2905125"/>
            <a:ext cx="228600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3450" b="1">
                <a:solidFill>
                  <a:srgbClr val="20D6E7"/>
                </a:solidFill>
                <a:latin typeface="Aptos Display"/>
                <a:ea typeface="Aptos Display"/>
                <a:cs typeface="Aptos Display"/>
              </a:defRPr>
            </a:pPr>
            <a:r>
              <a:rPr sz="3450" b="1">
                <a:solidFill>
                  <a:srgbClr val="20D6E7"/>
                </a:solidFill>
                <a:latin typeface="Aptos Display"/>
                <a:ea typeface="Aptos Display"/>
                <a:cs typeface="Aptos Display"/>
              </a:rPr>
              <a:t>500 m</a:t>
            </a:r>
          </a:p>
        </p:txBody>
      </p:sp>
      <p:sp>
        <p:nvSpPr>
          <p:cNvPr id="10" name="label-recommended depth">
            <a:extLst>
              <a:ext uri="{FF2B5EF4-FFF2-40B4-BE49-F238E27FC236}">
                <a16:creationId xmlns:a16="http://schemas.microsoft.com/office/drawing/2014/main" id="{E9496025-AD2E-4B5D-8407-402BAE811494}"/>
              </a:ext>
            </a:extLst>
          </p:cNvPr>
          <p:cNvSpPr>
            <a:spLocks noGrp="1"/>
          </p:cNvSpPr>
          <p:nvPr/>
        </p:nvSpPr>
        <p:spPr>
          <a:xfrm>
            <a:off x="3143250" y="3457575"/>
            <a:ext cx="228600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975" b="1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9BB5C7"/>
                </a:solidFill>
                <a:latin typeface="Aptos"/>
                <a:ea typeface="Aptos"/>
                <a:cs typeface="Aptos"/>
              </a:rPr>
              <a:t>RECOMMENDED DEPTH</a:t>
            </a:r>
          </a:p>
        </p:txBody>
      </p:sp>
      <p:sp>
        <p:nvSpPr>
          <p:cNvPr id="11" name="dot-Best suited to">
            <a:extLst>
              <a:ext uri="{FF2B5EF4-FFF2-40B4-BE49-F238E27FC236}">
                <a16:creationId xmlns:a16="http://schemas.microsoft.com/office/drawing/2014/main" id="{BD3E3D47-51FE-4952-86C1-4C1A7865CE58}"/>
              </a:ext>
            </a:extLst>
          </p:cNvPr>
          <p:cNvSpPr>
            <a:spLocks noGrp="1"/>
          </p:cNvSpPr>
          <p:nvPr/>
        </p:nvSpPr>
        <p:spPr>
          <a:xfrm>
            <a:off x="781050" y="4286250"/>
            <a:ext cx="95250" cy="95250"/>
          </a:xfrm>
          <a:prstGeom prst="ellipse">
            <a:avLst/>
          </a:prstGeom>
          <a:solidFill>
            <a:srgbClr val="20D6E7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12" name="bh-Best suited to">
            <a:extLst>
              <a:ext uri="{FF2B5EF4-FFF2-40B4-BE49-F238E27FC236}">
                <a16:creationId xmlns:a16="http://schemas.microsoft.com/office/drawing/2014/main" id="{66ABFC9C-520F-44DA-A064-D077A568E61E}"/>
              </a:ext>
            </a:extLst>
          </p:cNvPr>
          <p:cNvSpPr>
            <a:spLocks noGrp="1"/>
          </p:cNvSpPr>
          <p:nvPr/>
        </p:nvSpPr>
        <p:spPr>
          <a:xfrm>
            <a:off x="1009650" y="4238625"/>
            <a:ext cx="4057650" cy="2571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500" b="1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4FBFF"/>
                </a:solidFill>
                <a:latin typeface="Aptos"/>
                <a:ea typeface="Aptos"/>
                <a:cs typeface="Aptos"/>
              </a:rPr>
              <a:t>Best suited to</a:t>
            </a:r>
          </a:p>
        </p:txBody>
      </p:sp>
      <p:sp>
        <p:nvSpPr>
          <p:cNvPr id="13" name="bb-Best suited to">
            <a:extLst>
              <a:ext uri="{FF2B5EF4-FFF2-40B4-BE49-F238E27FC236}">
                <a16:creationId xmlns:a16="http://schemas.microsoft.com/office/drawing/2014/main" id="{A366212B-307C-4961-A85E-AF042EEBF02E}"/>
              </a:ext>
            </a:extLst>
          </p:cNvPr>
          <p:cNvSpPr>
            <a:spLocks noGrp="1"/>
          </p:cNvSpPr>
          <p:nvPr/>
        </p:nvSpPr>
        <p:spPr>
          <a:xfrm>
            <a:off x="1009650" y="4533900"/>
            <a:ext cx="40576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00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ROV/AUV buoyancy, landers, sensors and survey equipment.</a:t>
            </a:r>
          </a:p>
        </p:txBody>
      </p:sp>
      <p:sp>
        <p:nvSpPr>
          <p:cNvPr id="14" name="dot-Finish options">
            <a:extLst>
              <a:ext uri="{FF2B5EF4-FFF2-40B4-BE49-F238E27FC236}">
                <a16:creationId xmlns:a16="http://schemas.microsoft.com/office/drawing/2014/main" id="{21F2FF68-C9D5-4CCC-92A5-E1593AF03DF8}"/>
              </a:ext>
            </a:extLst>
          </p:cNvPr>
          <p:cNvSpPr>
            <a:spLocks noGrp="1"/>
          </p:cNvSpPr>
          <p:nvPr/>
        </p:nvSpPr>
        <p:spPr>
          <a:xfrm>
            <a:off x="781050" y="5238750"/>
            <a:ext cx="95250" cy="95250"/>
          </a:xfrm>
          <a:prstGeom prst="ellipse">
            <a:avLst/>
          </a:prstGeom>
          <a:solidFill>
            <a:srgbClr val="20D6E7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15" name="bh-Finish options">
            <a:extLst>
              <a:ext uri="{FF2B5EF4-FFF2-40B4-BE49-F238E27FC236}">
                <a16:creationId xmlns:a16="http://schemas.microsoft.com/office/drawing/2014/main" id="{67401A8E-2C00-4E42-8229-14B4DF240C54}"/>
              </a:ext>
            </a:extLst>
          </p:cNvPr>
          <p:cNvSpPr>
            <a:spLocks noGrp="1"/>
          </p:cNvSpPr>
          <p:nvPr/>
        </p:nvSpPr>
        <p:spPr>
          <a:xfrm>
            <a:off x="1009650" y="5191125"/>
            <a:ext cx="4057650" cy="2571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500" b="1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4FBFF"/>
                </a:solidFill>
                <a:latin typeface="Aptos"/>
                <a:ea typeface="Aptos"/>
                <a:cs typeface="Aptos"/>
              </a:rPr>
              <a:t>Finish options</a:t>
            </a:r>
          </a:p>
        </p:txBody>
      </p:sp>
      <p:sp>
        <p:nvSpPr>
          <p:cNvPr id="16" name="bb-Finish options">
            <a:extLst>
              <a:ext uri="{FF2B5EF4-FFF2-40B4-BE49-F238E27FC236}">
                <a16:creationId xmlns:a16="http://schemas.microsoft.com/office/drawing/2014/main" id="{623F0805-0E56-4AB0-AFD7-EDBB99913661}"/>
              </a:ext>
            </a:extLst>
          </p:cNvPr>
          <p:cNvSpPr>
            <a:spLocks noGrp="1"/>
          </p:cNvSpPr>
          <p:nvPr/>
        </p:nvSpPr>
        <p:spPr>
          <a:xfrm>
            <a:off x="1009650" y="5486400"/>
            <a:ext cx="40576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00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Machined, painted or polyurea coated.</a:t>
            </a:r>
          </a:p>
        </p:txBody>
      </p:sp>
      <p:sp>
        <p:nvSpPr>
          <p:cNvPr id="17" name="fx380">
            <a:extLst>
              <a:ext uri="{FF2B5EF4-FFF2-40B4-BE49-F238E27FC236}">
                <a16:creationId xmlns:a16="http://schemas.microsoft.com/office/drawing/2014/main" id="{902F3E17-53B5-4095-9EB0-2CEF102C9F98}"/>
              </a:ext>
            </a:extLst>
          </p:cNvPr>
          <p:cNvSpPr>
            <a:spLocks noGrp="1"/>
          </p:cNvSpPr>
          <p:nvPr/>
        </p:nvSpPr>
        <p:spPr>
          <a:xfrm>
            <a:off x="6667500" y="2143125"/>
            <a:ext cx="2286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3450" b="1">
                <a:solidFill>
                  <a:srgbClr val="65F0FF"/>
                </a:solidFill>
                <a:latin typeface="Aptos Display"/>
                <a:ea typeface="Aptos Display"/>
                <a:cs typeface="Aptos Display"/>
              </a:defRPr>
            </a:pPr>
            <a:r>
              <a:rPr sz="3450" b="1">
                <a:solidFill>
                  <a:srgbClr val="65F0FF"/>
                </a:solidFill>
                <a:latin typeface="Aptos Display"/>
                <a:ea typeface="Aptos Display"/>
                <a:cs typeface="Aptos Display"/>
              </a:rPr>
              <a:t>FX380</a:t>
            </a:r>
          </a:p>
        </p:txBody>
      </p:sp>
      <p:sp>
        <p:nvSpPr>
          <p:cNvPr id="18" name="metric-g/cm³ density">
            <a:extLst>
              <a:ext uri="{FF2B5EF4-FFF2-40B4-BE49-F238E27FC236}">
                <a16:creationId xmlns:a16="http://schemas.microsoft.com/office/drawing/2014/main" id="{462575B5-0E30-45D0-9E75-F7F1D5A7F08A}"/>
              </a:ext>
            </a:extLst>
          </p:cNvPr>
          <p:cNvSpPr>
            <a:spLocks noGrp="1"/>
          </p:cNvSpPr>
          <p:nvPr/>
        </p:nvSpPr>
        <p:spPr>
          <a:xfrm>
            <a:off x="6667500" y="2905125"/>
            <a:ext cx="20002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345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defRPr>
            </a:pPr>
            <a:r>
              <a:rPr sz="345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rPr>
              <a:t>0.38</a:t>
            </a:r>
          </a:p>
        </p:txBody>
      </p:sp>
      <p:sp>
        <p:nvSpPr>
          <p:cNvPr id="19" name="label-g/cm³ density">
            <a:extLst>
              <a:ext uri="{FF2B5EF4-FFF2-40B4-BE49-F238E27FC236}">
                <a16:creationId xmlns:a16="http://schemas.microsoft.com/office/drawing/2014/main" id="{1A1A30AE-0B31-4673-B7A4-97173C8FD48B}"/>
              </a:ext>
            </a:extLst>
          </p:cNvPr>
          <p:cNvSpPr>
            <a:spLocks noGrp="1"/>
          </p:cNvSpPr>
          <p:nvPr/>
        </p:nvSpPr>
        <p:spPr>
          <a:xfrm>
            <a:off x="6667500" y="3457575"/>
            <a:ext cx="200025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975" b="1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9BB5C7"/>
                </a:solidFill>
                <a:latin typeface="Aptos"/>
                <a:ea typeface="Aptos"/>
                <a:cs typeface="Aptos"/>
              </a:rPr>
              <a:t>G/CM³ DENSITY</a:t>
            </a:r>
          </a:p>
        </p:txBody>
      </p:sp>
      <p:sp>
        <p:nvSpPr>
          <p:cNvPr id="20" name="metric-recommended depth">
            <a:extLst>
              <a:ext uri="{FF2B5EF4-FFF2-40B4-BE49-F238E27FC236}">
                <a16:creationId xmlns:a16="http://schemas.microsoft.com/office/drawing/2014/main" id="{D61992E2-58C7-4BA8-BA3D-C429DFA200B2}"/>
              </a:ext>
            </a:extLst>
          </p:cNvPr>
          <p:cNvSpPr>
            <a:spLocks noGrp="1"/>
          </p:cNvSpPr>
          <p:nvPr/>
        </p:nvSpPr>
        <p:spPr>
          <a:xfrm>
            <a:off x="9029700" y="2905125"/>
            <a:ext cx="228600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3450" b="1">
                <a:solidFill>
                  <a:srgbClr val="65F0FF"/>
                </a:solidFill>
                <a:latin typeface="Aptos Display"/>
                <a:ea typeface="Aptos Display"/>
                <a:cs typeface="Aptos Display"/>
              </a:defRPr>
            </a:pPr>
            <a:r>
              <a:rPr sz="3450" b="1">
                <a:solidFill>
                  <a:srgbClr val="65F0FF"/>
                </a:solidFill>
                <a:latin typeface="Aptos Display"/>
                <a:ea typeface="Aptos Display"/>
                <a:cs typeface="Aptos Display"/>
              </a:rPr>
              <a:t>600 m</a:t>
            </a:r>
          </a:p>
        </p:txBody>
      </p:sp>
      <p:sp>
        <p:nvSpPr>
          <p:cNvPr id="21" name="label-recommended depth">
            <a:extLst>
              <a:ext uri="{FF2B5EF4-FFF2-40B4-BE49-F238E27FC236}">
                <a16:creationId xmlns:a16="http://schemas.microsoft.com/office/drawing/2014/main" id="{BE8DDD84-B80F-464A-B1BB-89D002085888}"/>
              </a:ext>
            </a:extLst>
          </p:cNvPr>
          <p:cNvSpPr>
            <a:spLocks noGrp="1"/>
          </p:cNvSpPr>
          <p:nvPr/>
        </p:nvSpPr>
        <p:spPr>
          <a:xfrm>
            <a:off x="9029700" y="3457575"/>
            <a:ext cx="228600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975" b="1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9BB5C7"/>
                </a:solidFill>
                <a:latin typeface="Aptos"/>
                <a:ea typeface="Aptos"/>
                <a:cs typeface="Aptos"/>
              </a:rPr>
              <a:t>RECOMMENDED DEPTH</a:t>
            </a:r>
          </a:p>
        </p:txBody>
      </p:sp>
      <p:sp>
        <p:nvSpPr>
          <p:cNvPr id="22" name="dot-More depth margin">
            <a:extLst>
              <a:ext uri="{FF2B5EF4-FFF2-40B4-BE49-F238E27FC236}">
                <a16:creationId xmlns:a16="http://schemas.microsoft.com/office/drawing/2014/main" id="{8C4FCC97-26EF-4931-8080-D60A33AD25BD}"/>
              </a:ext>
            </a:extLst>
          </p:cNvPr>
          <p:cNvSpPr>
            <a:spLocks noGrp="1"/>
          </p:cNvSpPr>
          <p:nvPr/>
        </p:nvSpPr>
        <p:spPr>
          <a:xfrm>
            <a:off x="6667500" y="4286250"/>
            <a:ext cx="95250" cy="95250"/>
          </a:xfrm>
          <a:prstGeom prst="ellipse">
            <a:avLst/>
          </a:prstGeom>
          <a:solidFill>
            <a:srgbClr val="20D6E7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23" name="bh-More depth margin">
            <a:extLst>
              <a:ext uri="{FF2B5EF4-FFF2-40B4-BE49-F238E27FC236}">
                <a16:creationId xmlns:a16="http://schemas.microsoft.com/office/drawing/2014/main" id="{8DCE2497-CEA9-42F0-B33F-E62E5001F7F5}"/>
              </a:ext>
            </a:extLst>
          </p:cNvPr>
          <p:cNvSpPr>
            <a:spLocks noGrp="1"/>
          </p:cNvSpPr>
          <p:nvPr/>
        </p:nvSpPr>
        <p:spPr>
          <a:xfrm>
            <a:off x="6896100" y="4238625"/>
            <a:ext cx="4057650" cy="2571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500" b="1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4FBFF"/>
                </a:solidFill>
                <a:latin typeface="Aptos"/>
                <a:ea typeface="Aptos"/>
                <a:cs typeface="Aptos"/>
              </a:rPr>
              <a:t>More depth margin</a:t>
            </a:r>
          </a:p>
        </p:txBody>
      </p:sp>
      <p:sp>
        <p:nvSpPr>
          <p:cNvPr id="24" name="bb-More depth margin">
            <a:extLst>
              <a:ext uri="{FF2B5EF4-FFF2-40B4-BE49-F238E27FC236}">
                <a16:creationId xmlns:a16="http://schemas.microsoft.com/office/drawing/2014/main" id="{D0F86638-6EE9-48E3-BF3A-47A49EBD008C}"/>
              </a:ext>
            </a:extLst>
          </p:cNvPr>
          <p:cNvSpPr>
            <a:spLocks noGrp="1"/>
          </p:cNvSpPr>
          <p:nvPr/>
        </p:nvSpPr>
        <p:spPr>
          <a:xfrm>
            <a:off x="6896100" y="4533900"/>
            <a:ext cx="40576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00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A step up in density for missions approaching 600 m.</a:t>
            </a:r>
          </a:p>
        </p:txBody>
      </p:sp>
      <p:sp>
        <p:nvSpPr>
          <p:cNvPr id="25" name="dot-Shared benefits">
            <a:extLst>
              <a:ext uri="{FF2B5EF4-FFF2-40B4-BE49-F238E27FC236}">
                <a16:creationId xmlns:a16="http://schemas.microsoft.com/office/drawing/2014/main" id="{C3D24EC0-8CD3-4AC8-8092-6237C1653A7A}"/>
              </a:ext>
            </a:extLst>
          </p:cNvPr>
          <p:cNvSpPr>
            <a:spLocks noGrp="1"/>
          </p:cNvSpPr>
          <p:nvPr/>
        </p:nvSpPr>
        <p:spPr>
          <a:xfrm>
            <a:off x="6667500" y="5238750"/>
            <a:ext cx="95250" cy="95250"/>
          </a:xfrm>
          <a:prstGeom prst="ellipse">
            <a:avLst/>
          </a:prstGeom>
          <a:solidFill>
            <a:srgbClr val="20D6E7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26" name="bh-Shared benefits">
            <a:extLst>
              <a:ext uri="{FF2B5EF4-FFF2-40B4-BE49-F238E27FC236}">
                <a16:creationId xmlns:a16="http://schemas.microsoft.com/office/drawing/2014/main" id="{8566A600-4D29-40E1-952F-01FC458E0629}"/>
              </a:ext>
            </a:extLst>
          </p:cNvPr>
          <p:cNvSpPr>
            <a:spLocks noGrp="1"/>
          </p:cNvSpPr>
          <p:nvPr/>
        </p:nvSpPr>
        <p:spPr>
          <a:xfrm>
            <a:off x="6896100" y="5191125"/>
            <a:ext cx="4057650" cy="2571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500" b="1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4FBFF"/>
                </a:solidFill>
                <a:latin typeface="Aptos"/>
                <a:ea typeface="Aptos"/>
                <a:cs typeface="Aptos"/>
              </a:rPr>
              <a:t>Shared benefits</a:t>
            </a:r>
          </a:p>
        </p:txBody>
      </p:sp>
      <p:sp>
        <p:nvSpPr>
          <p:cNvPr id="27" name="bb-Shared benefits">
            <a:extLst>
              <a:ext uri="{FF2B5EF4-FFF2-40B4-BE49-F238E27FC236}">
                <a16:creationId xmlns:a16="http://schemas.microsoft.com/office/drawing/2014/main" id="{8C3F8551-F7CD-4423-B5AC-931F177E0486}"/>
              </a:ext>
            </a:extLst>
          </p:cNvPr>
          <p:cNvSpPr>
            <a:spLocks noGrp="1"/>
          </p:cNvSpPr>
          <p:nvPr/>
        </p:nvSpPr>
        <p:spPr>
          <a:xfrm>
            <a:off x="6896100" y="5486400"/>
            <a:ext cx="40576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00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≤1% water absorption and excellent CNC machinability.</a:t>
            </a:r>
          </a:p>
        </p:txBody>
      </p:sp>
      <p:sp>
        <p:nvSpPr>
          <p:cNvPr id="28" name="rule-72-682">
            <a:extLst>
              <a:ext uri="{FF2B5EF4-FFF2-40B4-BE49-F238E27FC236}">
                <a16:creationId xmlns:a16="http://schemas.microsoft.com/office/drawing/2014/main" id="{F8882AA8-48AA-4ACF-A489-1B18CA984A93}"/>
              </a:ext>
            </a:extLst>
          </p:cNvPr>
          <p:cNvSpPr>
            <a:spLocks noGrp="1"/>
          </p:cNvSpPr>
          <p:nvPr/>
        </p:nvSpPr>
        <p:spPr>
          <a:xfrm>
            <a:off x="685800" y="6496050"/>
            <a:ext cx="10820400" cy="9525"/>
          </a:xfrm>
          <a:prstGeom prst="rect">
            <a:avLst/>
          </a:prstGeom>
          <a:solidFill>
            <a:srgbClr val="1E4A60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29" name="footer-company">
            <a:extLst>
              <a:ext uri="{FF2B5EF4-FFF2-40B4-BE49-F238E27FC236}">
                <a16:creationId xmlns:a16="http://schemas.microsoft.com/office/drawing/2014/main" id="{FE93D2D8-3AAB-49F7-A1B4-F9D30FC6B03C}"/>
              </a:ext>
            </a:extLst>
          </p:cNvPr>
          <p:cNvSpPr>
            <a:spLocks noGrp="1"/>
          </p:cNvSpPr>
          <p:nvPr/>
        </p:nvSpPr>
        <p:spPr>
          <a:xfrm>
            <a:off x="685800" y="6543675"/>
            <a:ext cx="49530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750" b="1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750" b="1">
                <a:solidFill>
                  <a:srgbClr val="9BB5C7"/>
                </a:solidFill>
                <a:latin typeface="Aptos"/>
                <a:ea typeface="Aptos"/>
                <a:cs typeface="Aptos"/>
              </a:rPr>
              <a:t>SSAEPL  |  SUBSEA SALES AND ENGINEERING</a:t>
            </a:r>
          </a:p>
        </p:txBody>
      </p:sp>
      <p:sp>
        <p:nvSpPr>
          <p:cNvPr id="30" name="footer-source">
            <a:extLst>
              <a:ext uri="{FF2B5EF4-FFF2-40B4-BE49-F238E27FC236}">
                <a16:creationId xmlns:a16="http://schemas.microsoft.com/office/drawing/2014/main" id="{D32D2586-8063-4534-895C-4F60DA469F12}"/>
              </a:ext>
            </a:extLst>
          </p:cNvPr>
          <p:cNvSpPr>
            <a:spLocks noGrp="1"/>
          </p:cNvSpPr>
          <p:nvPr/>
        </p:nvSpPr>
        <p:spPr>
          <a:xfrm>
            <a:off x="5476875" y="6543675"/>
            <a:ext cx="52387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r">
              <a:defRPr sz="675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Sources: FX360 &amp; FX380 technical datasheets</a:t>
            </a:r>
          </a:p>
        </p:txBody>
      </p:sp>
      <p:sp>
        <p:nvSpPr>
          <p:cNvPr id="31" name="page">
            <a:extLst>
              <a:ext uri="{FF2B5EF4-FFF2-40B4-BE49-F238E27FC236}">
                <a16:creationId xmlns:a16="http://schemas.microsoft.com/office/drawing/2014/main" id="{30254DBF-A8B1-4D8E-B712-CE9ABAC8DE1E}"/>
              </a:ext>
            </a:extLst>
          </p:cNvPr>
          <p:cNvSpPr>
            <a:spLocks noGrp="1"/>
          </p:cNvSpPr>
          <p:nvPr/>
        </p:nvSpPr>
        <p:spPr>
          <a:xfrm>
            <a:off x="10953750" y="6515100"/>
            <a:ext cx="55245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r">
              <a:defRPr sz="750" b="1">
                <a:solidFill>
                  <a:srgbClr val="20D6E7"/>
                </a:solidFill>
                <a:latin typeface="Aptos"/>
                <a:ea typeface="Aptos"/>
                <a:cs typeface="Aptos"/>
              </a:defRPr>
            </a:pPr>
            <a:r>
              <a:rPr sz="750" b="1">
                <a:solidFill>
                  <a:srgbClr val="20D6E7"/>
                </a:solidFill>
                <a:latin typeface="Aptos"/>
                <a:ea typeface="Aptos"/>
                <a:cs typeface="Aptos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1044840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18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kicker">
            <a:extLst>
              <a:ext uri="{FF2B5EF4-FFF2-40B4-BE49-F238E27FC236}">
                <a16:creationId xmlns:a16="http://schemas.microsoft.com/office/drawing/2014/main" id="{AB44C6CA-1E36-4A26-A36B-205FFE4334B9}"/>
              </a:ext>
            </a:extLst>
          </p:cNvPr>
          <p:cNvSpPr>
            <a:spLocks noGrp="1"/>
          </p:cNvSpPr>
          <p:nvPr/>
        </p:nvSpPr>
        <p:spPr>
          <a:xfrm>
            <a:off x="685800" y="323850"/>
            <a:ext cx="6667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050" b="1">
                <a:solidFill>
                  <a:srgbClr val="20D6E7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20D6E7"/>
                </a:solidFill>
                <a:latin typeface="Aptos"/>
                <a:ea typeface="Aptos"/>
                <a:cs typeface="Aptos"/>
              </a:rPr>
              <a:t>1,000 M STANDARD GRADE</a:t>
            </a:r>
          </a:p>
        </p:txBody>
      </p:sp>
      <p:sp>
        <p:nvSpPr>
          <p:cNvPr id="2" name="headline">
            <a:extLst>
              <a:ext uri="{FF2B5EF4-FFF2-40B4-BE49-F238E27FC236}">
                <a16:creationId xmlns:a16="http://schemas.microsoft.com/office/drawing/2014/main" id="{35AC118B-F490-403B-9700-A445E51C754B}"/>
              </a:ext>
            </a:extLst>
          </p:cNvPr>
          <p:cNvSpPr>
            <a:spLocks noGrp="1"/>
          </p:cNvSpPr>
          <p:nvPr/>
        </p:nvSpPr>
        <p:spPr>
          <a:xfrm>
            <a:off x="685800" y="647700"/>
            <a:ext cx="10477500" cy="876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255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defRPr>
            </a:pPr>
            <a:r>
              <a:rPr sz="255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rPr>
              <a:t>FX400 balances low density with 1,000 m capability</a:t>
            </a:r>
          </a:p>
        </p:txBody>
      </p:sp>
      <p:sp>
        <p:nvSpPr>
          <p:cNvPr id="3" name="rule-72-162">
            <a:extLst>
              <a:ext uri="{FF2B5EF4-FFF2-40B4-BE49-F238E27FC236}">
                <a16:creationId xmlns:a16="http://schemas.microsoft.com/office/drawing/2014/main" id="{CA1FBE24-4DD9-4BBA-840C-29A38E586E2D}"/>
              </a:ext>
            </a:extLst>
          </p:cNvPr>
          <p:cNvSpPr>
            <a:spLocks noGrp="1"/>
          </p:cNvSpPr>
          <p:nvPr/>
        </p:nvSpPr>
        <p:spPr>
          <a:xfrm>
            <a:off x="685800" y="1543050"/>
            <a:ext cx="914400" cy="28575"/>
          </a:xfrm>
          <a:prstGeom prst="rect">
            <a:avLst/>
          </a:prstGeom>
          <a:solidFill>
            <a:srgbClr val="20D6E7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4" name="subhead">
            <a:extLst>
              <a:ext uri="{FF2B5EF4-FFF2-40B4-BE49-F238E27FC236}">
                <a16:creationId xmlns:a16="http://schemas.microsoft.com/office/drawing/2014/main" id="{43A5A864-08FD-4AF1-8494-69DAD91696BB}"/>
              </a:ext>
            </a:extLst>
          </p:cNvPr>
          <p:cNvSpPr>
            <a:spLocks noGrp="1"/>
          </p:cNvSpPr>
          <p:nvPr/>
        </p:nvSpPr>
        <p:spPr>
          <a:xfrm>
            <a:off x="1809750" y="1590675"/>
            <a:ext cx="93345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00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A practical baseline for tools, trenchers and standard buoyancy blocks.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rcRect l="9483" r="9483"/>
          <a:stretch>
            <a:fillRect/>
          </a:stretch>
        </p:blipFill>
        <p:spPr>
          <a:xfrm>
            <a:off x="685800" y="2238375"/>
            <a:ext cx="4762500" cy="2857500"/>
          </a:xfrm>
          <a:prstGeom prst="rect">
            <a:avLst/>
          </a:prstGeom>
        </p:spPr>
      </p:pic>
      <p:sp>
        <p:nvSpPr>
          <p:cNvPr id="6" name="rule-72-555">
            <a:extLst>
              <a:ext uri="{FF2B5EF4-FFF2-40B4-BE49-F238E27FC236}">
                <a16:creationId xmlns:a16="http://schemas.microsoft.com/office/drawing/2014/main" id="{B6B92D1B-1770-4B39-80C1-9A8FD8B013AE}"/>
              </a:ext>
            </a:extLst>
          </p:cNvPr>
          <p:cNvSpPr>
            <a:spLocks noGrp="1"/>
          </p:cNvSpPr>
          <p:nvPr/>
        </p:nvSpPr>
        <p:spPr>
          <a:xfrm>
            <a:off x="685800" y="5286375"/>
            <a:ext cx="4762500" cy="38100"/>
          </a:xfrm>
          <a:prstGeom prst="rect">
            <a:avLst/>
          </a:prstGeom>
          <a:solidFill>
            <a:srgbClr val="20D6E7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7" name="image-caption">
            <a:extLst>
              <a:ext uri="{FF2B5EF4-FFF2-40B4-BE49-F238E27FC236}">
                <a16:creationId xmlns:a16="http://schemas.microsoft.com/office/drawing/2014/main" id="{17799260-CA6A-45CD-8564-9B5E94AE3B3E}"/>
              </a:ext>
            </a:extLst>
          </p:cNvPr>
          <p:cNvSpPr>
            <a:spLocks noGrp="1"/>
          </p:cNvSpPr>
          <p:nvPr/>
        </p:nvSpPr>
        <p:spPr>
          <a:xfrm>
            <a:off x="685800" y="5429250"/>
            <a:ext cx="476250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125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Standard format 320 × 320 × 100 mm  •  Custom dimensions available</a:t>
            </a:r>
          </a:p>
        </p:txBody>
      </p:sp>
      <p:sp>
        <p:nvSpPr>
          <p:cNvPr id="8" name="metric-g/cm³ density">
            <a:extLst>
              <a:ext uri="{FF2B5EF4-FFF2-40B4-BE49-F238E27FC236}">
                <a16:creationId xmlns:a16="http://schemas.microsoft.com/office/drawing/2014/main" id="{EDB99965-83A4-4CA9-8A56-AB256EB9797E}"/>
              </a:ext>
            </a:extLst>
          </p:cNvPr>
          <p:cNvSpPr>
            <a:spLocks noGrp="1"/>
          </p:cNvSpPr>
          <p:nvPr/>
        </p:nvSpPr>
        <p:spPr>
          <a:xfrm>
            <a:off x="6191250" y="2190750"/>
            <a:ext cx="209550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345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defRPr>
            </a:pPr>
            <a:r>
              <a:rPr sz="345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rPr>
              <a:t>0.40</a:t>
            </a:r>
          </a:p>
        </p:txBody>
      </p:sp>
      <p:sp>
        <p:nvSpPr>
          <p:cNvPr id="9" name="label-g/cm³ density">
            <a:extLst>
              <a:ext uri="{FF2B5EF4-FFF2-40B4-BE49-F238E27FC236}">
                <a16:creationId xmlns:a16="http://schemas.microsoft.com/office/drawing/2014/main" id="{5925D8B5-E342-4129-94B7-5A8E58E24BAD}"/>
              </a:ext>
            </a:extLst>
          </p:cNvPr>
          <p:cNvSpPr>
            <a:spLocks noGrp="1"/>
          </p:cNvSpPr>
          <p:nvPr/>
        </p:nvSpPr>
        <p:spPr>
          <a:xfrm>
            <a:off x="6191250" y="2743200"/>
            <a:ext cx="209550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975" b="1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9BB5C7"/>
                </a:solidFill>
                <a:latin typeface="Aptos"/>
                <a:ea typeface="Aptos"/>
                <a:cs typeface="Aptos"/>
              </a:rPr>
              <a:t>G/CM³ DENSITY</a:t>
            </a:r>
          </a:p>
        </p:txBody>
      </p:sp>
      <p:sp>
        <p:nvSpPr>
          <p:cNvPr id="10" name="metric-maximum water depth">
            <a:extLst>
              <a:ext uri="{FF2B5EF4-FFF2-40B4-BE49-F238E27FC236}">
                <a16:creationId xmlns:a16="http://schemas.microsoft.com/office/drawing/2014/main" id="{4BB4F79C-104D-4125-97C8-7413C94E44D5}"/>
              </a:ext>
            </a:extLst>
          </p:cNvPr>
          <p:cNvSpPr>
            <a:spLocks noGrp="1"/>
          </p:cNvSpPr>
          <p:nvPr/>
        </p:nvSpPr>
        <p:spPr>
          <a:xfrm>
            <a:off x="8763000" y="2190750"/>
            <a:ext cx="2571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2850" b="1">
                <a:solidFill>
                  <a:srgbClr val="20D6E7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20D6E7"/>
                </a:solidFill>
                <a:latin typeface="Aptos Display"/>
                <a:ea typeface="Aptos Display"/>
                <a:cs typeface="Aptos Display"/>
              </a:rPr>
              <a:t>1,000 m</a:t>
            </a:r>
          </a:p>
        </p:txBody>
      </p:sp>
      <p:sp>
        <p:nvSpPr>
          <p:cNvPr id="11" name="label-maximum water depth">
            <a:extLst>
              <a:ext uri="{FF2B5EF4-FFF2-40B4-BE49-F238E27FC236}">
                <a16:creationId xmlns:a16="http://schemas.microsoft.com/office/drawing/2014/main" id="{93865D16-A355-4446-BF39-CDFF4420709C}"/>
              </a:ext>
            </a:extLst>
          </p:cNvPr>
          <p:cNvSpPr>
            <a:spLocks noGrp="1"/>
          </p:cNvSpPr>
          <p:nvPr/>
        </p:nvSpPr>
        <p:spPr>
          <a:xfrm>
            <a:off x="8763000" y="2743200"/>
            <a:ext cx="257175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975" b="1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9BB5C7"/>
                </a:solidFill>
                <a:latin typeface="Aptos"/>
                <a:ea typeface="Aptos"/>
                <a:cs typeface="Aptos"/>
              </a:rPr>
              <a:t>MAXIMUM WATER DEPTH</a:t>
            </a:r>
          </a:p>
        </p:txBody>
      </p:sp>
      <p:sp>
        <p:nvSpPr>
          <p:cNvPr id="12" name="metric-hydrostatic test pressure">
            <a:extLst>
              <a:ext uri="{FF2B5EF4-FFF2-40B4-BE49-F238E27FC236}">
                <a16:creationId xmlns:a16="http://schemas.microsoft.com/office/drawing/2014/main" id="{861368CC-6420-463C-B225-BB1C347292CB}"/>
              </a:ext>
            </a:extLst>
          </p:cNvPr>
          <p:cNvSpPr>
            <a:spLocks noGrp="1"/>
          </p:cNvSpPr>
          <p:nvPr/>
        </p:nvSpPr>
        <p:spPr>
          <a:xfrm>
            <a:off x="6191250" y="3571875"/>
            <a:ext cx="2190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285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rPr>
              <a:t>&gt;10 MPa</a:t>
            </a:r>
          </a:p>
        </p:txBody>
      </p:sp>
      <p:sp>
        <p:nvSpPr>
          <p:cNvPr id="13" name="label-hydrostatic test pressure">
            <a:extLst>
              <a:ext uri="{FF2B5EF4-FFF2-40B4-BE49-F238E27FC236}">
                <a16:creationId xmlns:a16="http://schemas.microsoft.com/office/drawing/2014/main" id="{7E16AA09-C378-4DF6-A539-65162B7230DD}"/>
              </a:ext>
            </a:extLst>
          </p:cNvPr>
          <p:cNvSpPr>
            <a:spLocks noGrp="1"/>
          </p:cNvSpPr>
          <p:nvPr/>
        </p:nvSpPr>
        <p:spPr>
          <a:xfrm>
            <a:off x="6191250" y="4124325"/>
            <a:ext cx="219075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975" b="1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9BB5C7"/>
                </a:solidFill>
                <a:latin typeface="Aptos"/>
                <a:ea typeface="Aptos"/>
                <a:cs typeface="Aptos"/>
              </a:rPr>
              <a:t>HYDROSTATIC TEST PRESSURE</a:t>
            </a:r>
          </a:p>
        </p:txBody>
      </p:sp>
      <p:sp>
        <p:nvSpPr>
          <p:cNvPr id="14" name="metric-compressive strength">
            <a:extLst>
              <a:ext uri="{FF2B5EF4-FFF2-40B4-BE49-F238E27FC236}">
                <a16:creationId xmlns:a16="http://schemas.microsoft.com/office/drawing/2014/main" id="{4C1EC41D-0519-4684-A02F-12FB102AE7C5}"/>
              </a:ext>
            </a:extLst>
          </p:cNvPr>
          <p:cNvSpPr>
            <a:spLocks noGrp="1"/>
          </p:cNvSpPr>
          <p:nvPr/>
        </p:nvSpPr>
        <p:spPr>
          <a:xfrm>
            <a:off x="8763000" y="3571875"/>
            <a:ext cx="23812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2850" b="1">
                <a:solidFill>
                  <a:srgbClr val="FFB84A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FFB84A"/>
                </a:solidFill>
                <a:latin typeface="Aptos Display"/>
                <a:ea typeface="Aptos Display"/>
                <a:cs typeface="Aptos Display"/>
              </a:rPr>
              <a:t>&gt;15 MPa</a:t>
            </a:r>
          </a:p>
        </p:txBody>
      </p:sp>
      <p:sp>
        <p:nvSpPr>
          <p:cNvPr id="15" name="label-compressive strength">
            <a:extLst>
              <a:ext uri="{FF2B5EF4-FFF2-40B4-BE49-F238E27FC236}">
                <a16:creationId xmlns:a16="http://schemas.microsoft.com/office/drawing/2014/main" id="{30C4E696-3235-4ED9-808B-138D088C4AC1}"/>
              </a:ext>
            </a:extLst>
          </p:cNvPr>
          <p:cNvSpPr>
            <a:spLocks noGrp="1"/>
          </p:cNvSpPr>
          <p:nvPr/>
        </p:nvSpPr>
        <p:spPr>
          <a:xfrm>
            <a:off x="8763000" y="4124325"/>
            <a:ext cx="238125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975" b="1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9BB5C7"/>
                </a:solidFill>
                <a:latin typeface="Aptos"/>
                <a:ea typeface="Aptos"/>
                <a:cs typeface="Aptos"/>
              </a:rPr>
              <a:t>COMPRESSIVE STRENGTH</a:t>
            </a:r>
          </a:p>
        </p:txBody>
      </p:sp>
      <p:sp>
        <p:nvSpPr>
          <p:cNvPr id="16" name="metric-MPa volume modulus">
            <a:extLst>
              <a:ext uri="{FF2B5EF4-FFF2-40B4-BE49-F238E27FC236}">
                <a16:creationId xmlns:a16="http://schemas.microsoft.com/office/drawing/2014/main" id="{73F435C5-1EE9-4987-9EC5-1B5F07C53B2D}"/>
              </a:ext>
            </a:extLst>
          </p:cNvPr>
          <p:cNvSpPr>
            <a:spLocks noGrp="1"/>
          </p:cNvSpPr>
          <p:nvPr/>
        </p:nvSpPr>
        <p:spPr>
          <a:xfrm>
            <a:off x="6191250" y="4953000"/>
            <a:ext cx="2190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345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defRPr>
            </a:pPr>
            <a:r>
              <a:rPr sz="345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rPr>
              <a:t>&gt;1,800</a:t>
            </a:r>
          </a:p>
        </p:txBody>
      </p:sp>
      <p:sp>
        <p:nvSpPr>
          <p:cNvPr id="17" name="label-MPa volume modulus">
            <a:extLst>
              <a:ext uri="{FF2B5EF4-FFF2-40B4-BE49-F238E27FC236}">
                <a16:creationId xmlns:a16="http://schemas.microsoft.com/office/drawing/2014/main" id="{9E940C96-842F-4C6D-A2B9-B3CF7543FFE7}"/>
              </a:ext>
            </a:extLst>
          </p:cNvPr>
          <p:cNvSpPr>
            <a:spLocks noGrp="1"/>
          </p:cNvSpPr>
          <p:nvPr/>
        </p:nvSpPr>
        <p:spPr>
          <a:xfrm>
            <a:off x="6191250" y="5505450"/>
            <a:ext cx="219075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975" b="1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9BB5C7"/>
                </a:solidFill>
                <a:latin typeface="Aptos"/>
                <a:ea typeface="Aptos"/>
                <a:cs typeface="Aptos"/>
              </a:rPr>
              <a:t>MPA VOLUME MODULUS</a:t>
            </a:r>
          </a:p>
        </p:txBody>
      </p:sp>
      <p:sp>
        <p:nvSpPr>
          <p:cNvPr id="18" name="metric-water absorption">
            <a:extLst>
              <a:ext uri="{FF2B5EF4-FFF2-40B4-BE49-F238E27FC236}">
                <a16:creationId xmlns:a16="http://schemas.microsoft.com/office/drawing/2014/main" id="{760C7D82-790F-4897-ACC7-2683C0019FE5}"/>
              </a:ext>
            </a:extLst>
          </p:cNvPr>
          <p:cNvSpPr>
            <a:spLocks noGrp="1"/>
          </p:cNvSpPr>
          <p:nvPr/>
        </p:nvSpPr>
        <p:spPr>
          <a:xfrm>
            <a:off x="8763000" y="4953000"/>
            <a:ext cx="23812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3450" b="1">
                <a:solidFill>
                  <a:srgbClr val="20D6E7"/>
                </a:solidFill>
                <a:latin typeface="Aptos Display"/>
                <a:ea typeface="Aptos Display"/>
                <a:cs typeface="Aptos Display"/>
              </a:defRPr>
            </a:pPr>
            <a:r>
              <a:rPr sz="3450" b="1">
                <a:solidFill>
                  <a:srgbClr val="20D6E7"/>
                </a:solidFill>
                <a:latin typeface="Aptos Display"/>
                <a:ea typeface="Aptos Display"/>
                <a:cs typeface="Aptos Display"/>
              </a:rPr>
              <a:t>≤1%</a:t>
            </a:r>
          </a:p>
        </p:txBody>
      </p:sp>
      <p:sp>
        <p:nvSpPr>
          <p:cNvPr id="19" name="label-water absorption">
            <a:extLst>
              <a:ext uri="{FF2B5EF4-FFF2-40B4-BE49-F238E27FC236}">
                <a16:creationId xmlns:a16="http://schemas.microsoft.com/office/drawing/2014/main" id="{FFEC93AA-0502-4173-8D56-C2A660C6537A}"/>
              </a:ext>
            </a:extLst>
          </p:cNvPr>
          <p:cNvSpPr>
            <a:spLocks noGrp="1"/>
          </p:cNvSpPr>
          <p:nvPr/>
        </p:nvSpPr>
        <p:spPr>
          <a:xfrm>
            <a:off x="8763000" y="5505450"/>
            <a:ext cx="238125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975" b="1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9BB5C7"/>
                </a:solidFill>
                <a:latin typeface="Aptos"/>
                <a:ea typeface="Aptos"/>
                <a:cs typeface="Aptos"/>
              </a:rPr>
              <a:t>WATER ABSORPTION</a:t>
            </a:r>
          </a:p>
        </p:txBody>
      </p:sp>
      <p:sp>
        <p:nvSpPr>
          <p:cNvPr id="20" name="rule-72-682">
            <a:extLst>
              <a:ext uri="{FF2B5EF4-FFF2-40B4-BE49-F238E27FC236}">
                <a16:creationId xmlns:a16="http://schemas.microsoft.com/office/drawing/2014/main" id="{585597A4-4530-4285-A425-D42255A9FB18}"/>
              </a:ext>
            </a:extLst>
          </p:cNvPr>
          <p:cNvSpPr>
            <a:spLocks noGrp="1"/>
          </p:cNvSpPr>
          <p:nvPr/>
        </p:nvSpPr>
        <p:spPr>
          <a:xfrm>
            <a:off x="685800" y="6496050"/>
            <a:ext cx="10820400" cy="9525"/>
          </a:xfrm>
          <a:prstGeom prst="rect">
            <a:avLst/>
          </a:prstGeom>
          <a:solidFill>
            <a:srgbClr val="1E4A60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21" name="footer-company">
            <a:extLst>
              <a:ext uri="{FF2B5EF4-FFF2-40B4-BE49-F238E27FC236}">
                <a16:creationId xmlns:a16="http://schemas.microsoft.com/office/drawing/2014/main" id="{EB4E0ECB-04C7-4510-A5FF-6D7ED4855DAA}"/>
              </a:ext>
            </a:extLst>
          </p:cNvPr>
          <p:cNvSpPr>
            <a:spLocks noGrp="1"/>
          </p:cNvSpPr>
          <p:nvPr/>
        </p:nvSpPr>
        <p:spPr>
          <a:xfrm>
            <a:off x="685800" y="6543675"/>
            <a:ext cx="49530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750" b="1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750" b="1">
                <a:solidFill>
                  <a:srgbClr val="9BB5C7"/>
                </a:solidFill>
                <a:latin typeface="Aptos"/>
                <a:ea typeface="Aptos"/>
                <a:cs typeface="Aptos"/>
              </a:rPr>
              <a:t>SSAEPL  |  SUBSEA SALES AND ENGINEERING</a:t>
            </a:r>
          </a:p>
        </p:txBody>
      </p:sp>
      <p:sp>
        <p:nvSpPr>
          <p:cNvPr id="22" name="footer-source">
            <a:extLst>
              <a:ext uri="{FF2B5EF4-FFF2-40B4-BE49-F238E27FC236}">
                <a16:creationId xmlns:a16="http://schemas.microsoft.com/office/drawing/2014/main" id="{DE41175F-2547-4F8A-9466-C99891BF41F4}"/>
              </a:ext>
            </a:extLst>
          </p:cNvPr>
          <p:cNvSpPr>
            <a:spLocks noGrp="1"/>
          </p:cNvSpPr>
          <p:nvPr/>
        </p:nvSpPr>
        <p:spPr>
          <a:xfrm>
            <a:off x="5476875" y="6543675"/>
            <a:ext cx="52387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r">
              <a:defRPr sz="675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Source: FX400 technical datasheet, Rev. 2026-07</a:t>
            </a:r>
          </a:p>
        </p:txBody>
      </p:sp>
      <p:sp>
        <p:nvSpPr>
          <p:cNvPr id="23" name="page">
            <a:extLst>
              <a:ext uri="{FF2B5EF4-FFF2-40B4-BE49-F238E27FC236}">
                <a16:creationId xmlns:a16="http://schemas.microsoft.com/office/drawing/2014/main" id="{AB474498-FCB2-4F89-A38A-2D52C1C56281}"/>
              </a:ext>
            </a:extLst>
          </p:cNvPr>
          <p:cNvSpPr>
            <a:spLocks noGrp="1"/>
          </p:cNvSpPr>
          <p:nvPr/>
        </p:nvSpPr>
        <p:spPr>
          <a:xfrm>
            <a:off x="10953750" y="6515100"/>
            <a:ext cx="55245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r">
              <a:defRPr sz="750" b="1">
                <a:solidFill>
                  <a:srgbClr val="20D6E7"/>
                </a:solidFill>
                <a:latin typeface="Aptos"/>
                <a:ea typeface="Aptos"/>
                <a:cs typeface="Aptos"/>
              </a:defRPr>
            </a:pPr>
            <a:r>
              <a:rPr sz="750" b="1">
                <a:solidFill>
                  <a:srgbClr val="20D6E7"/>
                </a:solidFill>
                <a:latin typeface="Aptos"/>
                <a:ea typeface="Aptos"/>
                <a:cs typeface="Aptos"/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10126176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18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kicker">
            <a:extLst>
              <a:ext uri="{FF2B5EF4-FFF2-40B4-BE49-F238E27FC236}">
                <a16:creationId xmlns:a16="http://schemas.microsoft.com/office/drawing/2014/main" id="{EE67A74E-7388-4EE6-B128-4C289E87EF21}"/>
              </a:ext>
            </a:extLst>
          </p:cNvPr>
          <p:cNvSpPr>
            <a:spLocks noGrp="1"/>
          </p:cNvSpPr>
          <p:nvPr/>
        </p:nvSpPr>
        <p:spPr>
          <a:xfrm>
            <a:off x="685800" y="323850"/>
            <a:ext cx="6667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050" b="1">
                <a:solidFill>
                  <a:srgbClr val="20D6E7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20D6E7"/>
                </a:solidFill>
                <a:latin typeface="Aptos"/>
                <a:ea typeface="Aptos"/>
                <a:cs typeface="Aptos"/>
              </a:rPr>
              <a:t>HIGHER-MARGIN 1,000 M GRADE</a:t>
            </a:r>
          </a:p>
        </p:txBody>
      </p:sp>
      <p:sp>
        <p:nvSpPr>
          <p:cNvPr id="2" name="headline">
            <a:extLst>
              <a:ext uri="{FF2B5EF4-FFF2-40B4-BE49-F238E27FC236}">
                <a16:creationId xmlns:a16="http://schemas.microsoft.com/office/drawing/2014/main" id="{C5D750D2-C609-4069-A5D3-6BA3AF77F17C}"/>
              </a:ext>
            </a:extLst>
          </p:cNvPr>
          <p:cNvSpPr>
            <a:spLocks noGrp="1"/>
          </p:cNvSpPr>
          <p:nvPr/>
        </p:nvSpPr>
        <p:spPr>
          <a:xfrm>
            <a:off x="685800" y="647700"/>
            <a:ext cx="10477500" cy="876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255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defRPr>
            </a:pPr>
            <a:r>
              <a:rPr sz="255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rPr>
              <a:t>FX420 adds pressure margin for demanding 1,000 m missions</a:t>
            </a:r>
          </a:p>
        </p:txBody>
      </p:sp>
      <p:sp>
        <p:nvSpPr>
          <p:cNvPr id="3" name="rule-72-162">
            <a:extLst>
              <a:ext uri="{FF2B5EF4-FFF2-40B4-BE49-F238E27FC236}">
                <a16:creationId xmlns:a16="http://schemas.microsoft.com/office/drawing/2014/main" id="{B11C2CD3-B5DF-4512-B7C4-C8FFF0FE5009}"/>
              </a:ext>
            </a:extLst>
          </p:cNvPr>
          <p:cNvSpPr>
            <a:spLocks noGrp="1"/>
          </p:cNvSpPr>
          <p:nvPr/>
        </p:nvSpPr>
        <p:spPr>
          <a:xfrm>
            <a:off x="685800" y="1543050"/>
            <a:ext cx="914400" cy="28575"/>
          </a:xfrm>
          <a:prstGeom prst="rect">
            <a:avLst/>
          </a:prstGeom>
          <a:solidFill>
            <a:srgbClr val="20D6E7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4" name="subhead">
            <a:extLst>
              <a:ext uri="{FF2B5EF4-FFF2-40B4-BE49-F238E27FC236}">
                <a16:creationId xmlns:a16="http://schemas.microsoft.com/office/drawing/2014/main" id="{59B05156-DB26-48D2-86B0-610E30AA2EC9}"/>
              </a:ext>
            </a:extLst>
          </p:cNvPr>
          <p:cNvSpPr>
            <a:spLocks noGrp="1"/>
          </p:cNvSpPr>
          <p:nvPr/>
        </p:nvSpPr>
        <p:spPr>
          <a:xfrm>
            <a:off x="1809750" y="1590675"/>
            <a:ext cx="93345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00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The recommended standard material for 500 × 500 × 100 mm buoyancy blocks.</a:t>
            </a:r>
          </a:p>
        </p:txBody>
      </p:sp>
      <p:sp>
        <p:nvSpPr>
          <p:cNvPr id="5" name="amber-bar">
            <a:extLst>
              <a:ext uri="{FF2B5EF4-FFF2-40B4-BE49-F238E27FC236}">
                <a16:creationId xmlns:a16="http://schemas.microsoft.com/office/drawing/2014/main" id="{609F4DA2-B39F-4991-913C-165B3B11E46F}"/>
              </a:ext>
            </a:extLst>
          </p:cNvPr>
          <p:cNvSpPr>
            <a:spLocks noGrp="1"/>
          </p:cNvSpPr>
          <p:nvPr/>
        </p:nvSpPr>
        <p:spPr>
          <a:xfrm>
            <a:off x="685800" y="2076450"/>
            <a:ext cx="95250" cy="4000500"/>
          </a:xfrm>
          <a:prstGeom prst="rect">
            <a:avLst/>
          </a:prstGeom>
          <a:solidFill>
            <a:srgbClr val="FFB84A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6" name="hero">
            <a:extLst>
              <a:ext uri="{FF2B5EF4-FFF2-40B4-BE49-F238E27FC236}">
                <a16:creationId xmlns:a16="http://schemas.microsoft.com/office/drawing/2014/main" id="{F2254B0E-6AFE-4E57-85DF-91A91B7F7D9E}"/>
              </a:ext>
            </a:extLst>
          </p:cNvPr>
          <p:cNvSpPr>
            <a:spLocks noGrp="1"/>
          </p:cNvSpPr>
          <p:nvPr/>
        </p:nvSpPr>
        <p:spPr>
          <a:xfrm>
            <a:off x="1123950" y="2095500"/>
            <a:ext cx="3333750" cy="742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450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defRPr>
            </a:pPr>
            <a:r>
              <a:rPr sz="450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rPr>
              <a:t>FX420</a:t>
            </a:r>
          </a:p>
        </p:txBody>
      </p:sp>
      <p:sp>
        <p:nvSpPr>
          <p:cNvPr id="7" name="hero-copy">
            <a:extLst>
              <a:ext uri="{FF2B5EF4-FFF2-40B4-BE49-F238E27FC236}">
                <a16:creationId xmlns:a16="http://schemas.microsoft.com/office/drawing/2014/main" id="{CF0F5B23-3283-42AF-A8A2-E0BB8E25190D}"/>
              </a:ext>
            </a:extLst>
          </p:cNvPr>
          <p:cNvSpPr>
            <a:spLocks noGrp="1"/>
          </p:cNvSpPr>
          <p:nvPr/>
        </p:nvSpPr>
        <p:spPr>
          <a:xfrm>
            <a:off x="1123950" y="3048000"/>
            <a:ext cx="4095750" cy="1143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650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1650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Designed for consistent pressure resistance, low water absorption and reliable long-term buoyancy performance.</a:t>
            </a:r>
          </a:p>
        </p:txBody>
      </p:sp>
      <p:sp>
        <p:nvSpPr>
          <p:cNvPr id="8" name="format-label">
            <a:extLst>
              <a:ext uri="{FF2B5EF4-FFF2-40B4-BE49-F238E27FC236}">
                <a16:creationId xmlns:a16="http://schemas.microsoft.com/office/drawing/2014/main" id="{C4AD62B3-1C15-411E-93F0-58CEEDA38213}"/>
              </a:ext>
            </a:extLst>
          </p:cNvPr>
          <p:cNvSpPr>
            <a:spLocks noGrp="1"/>
          </p:cNvSpPr>
          <p:nvPr/>
        </p:nvSpPr>
        <p:spPr>
          <a:xfrm>
            <a:off x="1123950" y="4552950"/>
            <a:ext cx="28575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975" b="1">
                <a:solidFill>
                  <a:srgbClr val="20D6E7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0D6E7"/>
                </a:solidFill>
                <a:latin typeface="Aptos"/>
                <a:ea typeface="Aptos"/>
                <a:cs typeface="Aptos"/>
              </a:rPr>
              <a:t>STANDARD BLOCK FORMAT</a:t>
            </a:r>
          </a:p>
        </p:txBody>
      </p:sp>
      <p:sp>
        <p:nvSpPr>
          <p:cNvPr id="9" name="format">
            <a:extLst>
              <a:ext uri="{FF2B5EF4-FFF2-40B4-BE49-F238E27FC236}">
                <a16:creationId xmlns:a16="http://schemas.microsoft.com/office/drawing/2014/main" id="{7146E520-21D3-4864-BF95-922B14644FB7}"/>
              </a:ext>
            </a:extLst>
          </p:cNvPr>
          <p:cNvSpPr>
            <a:spLocks noGrp="1"/>
          </p:cNvSpPr>
          <p:nvPr/>
        </p:nvSpPr>
        <p:spPr>
          <a:xfrm>
            <a:off x="1123950" y="4857750"/>
            <a:ext cx="409575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240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defRPr>
            </a:pPr>
            <a:r>
              <a:rPr sz="240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rPr>
              <a:t>500 × 500 × 100 mm</a:t>
            </a:r>
          </a:p>
        </p:txBody>
      </p:sp>
      <p:sp>
        <p:nvSpPr>
          <p:cNvPr id="10" name="custom">
            <a:extLst>
              <a:ext uri="{FF2B5EF4-FFF2-40B4-BE49-F238E27FC236}">
                <a16:creationId xmlns:a16="http://schemas.microsoft.com/office/drawing/2014/main" id="{27956D24-840A-4E94-8BFA-65194F9E36CF}"/>
              </a:ext>
            </a:extLst>
          </p:cNvPr>
          <p:cNvSpPr>
            <a:spLocks noGrp="1"/>
          </p:cNvSpPr>
          <p:nvPr/>
        </p:nvSpPr>
        <p:spPr>
          <a:xfrm>
            <a:off x="1123950" y="5429250"/>
            <a:ext cx="409575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125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Custom dimensions, CNC machining and coatings available on request.</a:t>
            </a:r>
          </a:p>
        </p:txBody>
      </p:sp>
      <p:sp>
        <p:nvSpPr>
          <p:cNvPr id="11" name="metric-g/cm³ density">
            <a:extLst>
              <a:ext uri="{FF2B5EF4-FFF2-40B4-BE49-F238E27FC236}">
                <a16:creationId xmlns:a16="http://schemas.microsoft.com/office/drawing/2014/main" id="{B0122A3F-9161-42A0-986E-86420CA7D9E7}"/>
              </a:ext>
            </a:extLst>
          </p:cNvPr>
          <p:cNvSpPr>
            <a:spLocks noGrp="1"/>
          </p:cNvSpPr>
          <p:nvPr/>
        </p:nvSpPr>
        <p:spPr>
          <a:xfrm>
            <a:off x="6191250" y="2143125"/>
            <a:ext cx="2190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345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defRPr>
            </a:pPr>
            <a:r>
              <a:rPr sz="345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rPr>
              <a:t>0.42</a:t>
            </a:r>
          </a:p>
        </p:txBody>
      </p:sp>
      <p:sp>
        <p:nvSpPr>
          <p:cNvPr id="12" name="label-g/cm³ density">
            <a:extLst>
              <a:ext uri="{FF2B5EF4-FFF2-40B4-BE49-F238E27FC236}">
                <a16:creationId xmlns:a16="http://schemas.microsoft.com/office/drawing/2014/main" id="{D0BF8B69-7605-4CA5-A7BC-4337131C0E8B}"/>
              </a:ext>
            </a:extLst>
          </p:cNvPr>
          <p:cNvSpPr>
            <a:spLocks noGrp="1"/>
          </p:cNvSpPr>
          <p:nvPr/>
        </p:nvSpPr>
        <p:spPr>
          <a:xfrm>
            <a:off x="6191250" y="2695575"/>
            <a:ext cx="219075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975" b="1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9BB5C7"/>
                </a:solidFill>
                <a:latin typeface="Aptos"/>
                <a:ea typeface="Aptos"/>
                <a:cs typeface="Aptos"/>
              </a:rPr>
              <a:t>G/CM³ DENSITY</a:t>
            </a:r>
          </a:p>
        </p:txBody>
      </p:sp>
      <p:sp>
        <p:nvSpPr>
          <p:cNvPr id="13" name="metric-maximum water depth">
            <a:extLst>
              <a:ext uri="{FF2B5EF4-FFF2-40B4-BE49-F238E27FC236}">
                <a16:creationId xmlns:a16="http://schemas.microsoft.com/office/drawing/2014/main" id="{1A4E735C-2819-43FC-A95B-6493D33438C7}"/>
              </a:ext>
            </a:extLst>
          </p:cNvPr>
          <p:cNvSpPr>
            <a:spLocks noGrp="1"/>
          </p:cNvSpPr>
          <p:nvPr/>
        </p:nvSpPr>
        <p:spPr>
          <a:xfrm>
            <a:off x="8763000" y="2143125"/>
            <a:ext cx="2571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2850" b="1">
                <a:solidFill>
                  <a:srgbClr val="20D6E7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20D6E7"/>
                </a:solidFill>
                <a:latin typeface="Aptos Display"/>
                <a:ea typeface="Aptos Display"/>
                <a:cs typeface="Aptos Display"/>
              </a:rPr>
              <a:t>1,000 m</a:t>
            </a:r>
          </a:p>
        </p:txBody>
      </p:sp>
      <p:sp>
        <p:nvSpPr>
          <p:cNvPr id="14" name="label-maximum water depth">
            <a:extLst>
              <a:ext uri="{FF2B5EF4-FFF2-40B4-BE49-F238E27FC236}">
                <a16:creationId xmlns:a16="http://schemas.microsoft.com/office/drawing/2014/main" id="{DC396F90-1D58-4FAC-A78B-2B570EDF1CCA}"/>
              </a:ext>
            </a:extLst>
          </p:cNvPr>
          <p:cNvSpPr>
            <a:spLocks noGrp="1"/>
          </p:cNvSpPr>
          <p:nvPr/>
        </p:nvSpPr>
        <p:spPr>
          <a:xfrm>
            <a:off x="8763000" y="2695575"/>
            <a:ext cx="257175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975" b="1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9BB5C7"/>
                </a:solidFill>
                <a:latin typeface="Aptos"/>
                <a:ea typeface="Aptos"/>
                <a:cs typeface="Aptos"/>
              </a:rPr>
              <a:t>MAXIMUM WATER DEPTH</a:t>
            </a:r>
          </a:p>
        </p:txBody>
      </p:sp>
      <p:sp>
        <p:nvSpPr>
          <p:cNvPr id="15" name="metric-hydrostatic test pressure">
            <a:extLst>
              <a:ext uri="{FF2B5EF4-FFF2-40B4-BE49-F238E27FC236}">
                <a16:creationId xmlns:a16="http://schemas.microsoft.com/office/drawing/2014/main" id="{DE99A945-940D-4FD7-952A-53FCFCD060B9}"/>
              </a:ext>
            </a:extLst>
          </p:cNvPr>
          <p:cNvSpPr>
            <a:spLocks noGrp="1"/>
          </p:cNvSpPr>
          <p:nvPr/>
        </p:nvSpPr>
        <p:spPr>
          <a:xfrm>
            <a:off x="6191250" y="3571875"/>
            <a:ext cx="2190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285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rPr>
              <a:t>&gt;14 MPa</a:t>
            </a:r>
          </a:p>
        </p:txBody>
      </p:sp>
      <p:sp>
        <p:nvSpPr>
          <p:cNvPr id="16" name="label-hydrostatic test pressure">
            <a:extLst>
              <a:ext uri="{FF2B5EF4-FFF2-40B4-BE49-F238E27FC236}">
                <a16:creationId xmlns:a16="http://schemas.microsoft.com/office/drawing/2014/main" id="{28AB62B6-74CE-4757-9C71-510759714CE0}"/>
              </a:ext>
            </a:extLst>
          </p:cNvPr>
          <p:cNvSpPr>
            <a:spLocks noGrp="1"/>
          </p:cNvSpPr>
          <p:nvPr/>
        </p:nvSpPr>
        <p:spPr>
          <a:xfrm>
            <a:off x="6191250" y="4124325"/>
            <a:ext cx="219075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975" b="1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9BB5C7"/>
                </a:solidFill>
                <a:latin typeface="Aptos"/>
                <a:ea typeface="Aptos"/>
                <a:cs typeface="Aptos"/>
              </a:rPr>
              <a:t>HYDROSTATIC TEST PRESSURE</a:t>
            </a:r>
          </a:p>
        </p:txBody>
      </p:sp>
      <p:sp>
        <p:nvSpPr>
          <p:cNvPr id="17" name="metric-compressive strength">
            <a:extLst>
              <a:ext uri="{FF2B5EF4-FFF2-40B4-BE49-F238E27FC236}">
                <a16:creationId xmlns:a16="http://schemas.microsoft.com/office/drawing/2014/main" id="{B18FEBF9-B1D8-4C53-8755-7AAF07D47796}"/>
              </a:ext>
            </a:extLst>
          </p:cNvPr>
          <p:cNvSpPr>
            <a:spLocks noGrp="1"/>
          </p:cNvSpPr>
          <p:nvPr/>
        </p:nvSpPr>
        <p:spPr>
          <a:xfrm>
            <a:off x="8763000" y="3571875"/>
            <a:ext cx="23812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2850" b="1">
                <a:solidFill>
                  <a:srgbClr val="FFB84A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FFB84A"/>
                </a:solidFill>
                <a:latin typeface="Aptos Display"/>
                <a:ea typeface="Aptos Display"/>
                <a:cs typeface="Aptos Display"/>
              </a:rPr>
              <a:t>&gt;20 MPa</a:t>
            </a:r>
          </a:p>
        </p:txBody>
      </p:sp>
      <p:sp>
        <p:nvSpPr>
          <p:cNvPr id="18" name="label-compressive strength">
            <a:extLst>
              <a:ext uri="{FF2B5EF4-FFF2-40B4-BE49-F238E27FC236}">
                <a16:creationId xmlns:a16="http://schemas.microsoft.com/office/drawing/2014/main" id="{C50EFF91-7148-43A9-B97C-F8A351081085}"/>
              </a:ext>
            </a:extLst>
          </p:cNvPr>
          <p:cNvSpPr>
            <a:spLocks noGrp="1"/>
          </p:cNvSpPr>
          <p:nvPr/>
        </p:nvSpPr>
        <p:spPr>
          <a:xfrm>
            <a:off x="8763000" y="4124325"/>
            <a:ext cx="238125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975" b="1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9BB5C7"/>
                </a:solidFill>
                <a:latin typeface="Aptos"/>
                <a:ea typeface="Aptos"/>
                <a:cs typeface="Aptos"/>
              </a:rPr>
              <a:t>COMPRESSIVE STRENGTH</a:t>
            </a:r>
          </a:p>
        </p:txBody>
      </p:sp>
      <p:sp>
        <p:nvSpPr>
          <p:cNvPr id="19" name="metric-MPa volume modulus">
            <a:extLst>
              <a:ext uri="{FF2B5EF4-FFF2-40B4-BE49-F238E27FC236}">
                <a16:creationId xmlns:a16="http://schemas.microsoft.com/office/drawing/2014/main" id="{095B4B0A-F638-4E8D-914E-30AE1E04414D}"/>
              </a:ext>
            </a:extLst>
          </p:cNvPr>
          <p:cNvSpPr>
            <a:spLocks noGrp="1"/>
          </p:cNvSpPr>
          <p:nvPr/>
        </p:nvSpPr>
        <p:spPr>
          <a:xfrm>
            <a:off x="6191250" y="5000625"/>
            <a:ext cx="2190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345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defRPr>
            </a:pPr>
            <a:r>
              <a:rPr sz="345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rPr>
              <a:t>&gt;2,500</a:t>
            </a:r>
          </a:p>
        </p:txBody>
      </p:sp>
      <p:sp>
        <p:nvSpPr>
          <p:cNvPr id="20" name="label-MPa volume modulus">
            <a:extLst>
              <a:ext uri="{FF2B5EF4-FFF2-40B4-BE49-F238E27FC236}">
                <a16:creationId xmlns:a16="http://schemas.microsoft.com/office/drawing/2014/main" id="{25004A4F-B3BC-4967-AB10-2317A0B35DDE}"/>
              </a:ext>
            </a:extLst>
          </p:cNvPr>
          <p:cNvSpPr>
            <a:spLocks noGrp="1"/>
          </p:cNvSpPr>
          <p:nvPr/>
        </p:nvSpPr>
        <p:spPr>
          <a:xfrm>
            <a:off x="6191250" y="5553075"/>
            <a:ext cx="219075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975" b="1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9BB5C7"/>
                </a:solidFill>
                <a:latin typeface="Aptos"/>
                <a:ea typeface="Aptos"/>
                <a:cs typeface="Aptos"/>
              </a:rPr>
              <a:t>MPA VOLUME MODULUS</a:t>
            </a:r>
          </a:p>
        </p:txBody>
      </p:sp>
      <p:sp>
        <p:nvSpPr>
          <p:cNvPr id="21" name="metric-water absorption">
            <a:extLst>
              <a:ext uri="{FF2B5EF4-FFF2-40B4-BE49-F238E27FC236}">
                <a16:creationId xmlns:a16="http://schemas.microsoft.com/office/drawing/2014/main" id="{7F7680FD-2822-4D4E-947A-002046BB4EA2}"/>
              </a:ext>
            </a:extLst>
          </p:cNvPr>
          <p:cNvSpPr>
            <a:spLocks noGrp="1"/>
          </p:cNvSpPr>
          <p:nvPr/>
        </p:nvSpPr>
        <p:spPr>
          <a:xfrm>
            <a:off x="8763000" y="5000625"/>
            <a:ext cx="23812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3450" b="1">
                <a:solidFill>
                  <a:srgbClr val="20D6E7"/>
                </a:solidFill>
                <a:latin typeface="Aptos Display"/>
                <a:ea typeface="Aptos Display"/>
                <a:cs typeface="Aptos Display"/>
              </a:defRPr>
            </a:pPr>
            <a:r>
              <a:rPr sz="3450" b="1">
                <a:solidFill>
                  <a:srgbClr val="20D6E7"/>
                </a:solidFill>
                <a:latin typeface="Aptos Display"/>
                <a:ea typeface="Aptos Display"/>
                <a:cs typeface="Aptos Display"/>
              </a:rPr>
              <a:t>≤1%</a:t>
            </a:r>
          </a:p>
        </p:txBody>
      </p:sp>
      <p:sp>
        <p:nvSpPr>
          <p:cNvPr id="22" name="label-water absorption">
            <a:extLst>
              <a:ext uri="{FF2B5EF4-FFF2-40B4-BE49-F238E27FC236}">
                <a16:creationId xmlns:a16="http://schemas.microsoft.com/office/drawing/2014/main" id="{A74F3CC5-4BE5-4169-903F-7AD05A8391BE}"/>
              </a:ext>
            </a:extLst>
          </p:cNvPr>
          <p:cNvSpPr>
            <a:spLocks noGrp="1"/>
          </p:cNvSpPr>
          <p:nvPr/>
        </p:nvSpPr>
        <p:spPr>
          <a:xfrm>
            <a:off x="8763000" y="5553075"/>
            <a:ext cx="238125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975" b="1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9BB5C7"/>
                </a:solidFill>
                <a:latin typeface="Aptos"/>
                <a:ea typeface="Aptos"/>
                <a:cs typeface="Aptos"/>
              </a:rPr>
              <a:t>WATER ABSORPTION</a:t>
            </a:r>
          </a:p>
        </p:txBody>
      </p:sp>
      <p:sp>
        <p:nvSpPr>
          <p:cNvPr id="23" name="rule-72-682">
            <a:extLst>
              <a:ext uri="{FF2B5EF4-FFF2-40B4-BE49-F238E27FC236}">
                <a16:creationId xmlns:a16="http://schemas.microsoft.com/office/drawing/2014/main" id="{F6A792D2-0B1A-4FF1-B22D-343D9E012126}"/>
              </a:ext>
            </a:extLst>
          </p:cNvPr>
          <p:cNvSpPr>
            <a:spLocks noGrp="1"/>
          </p:cNvSpPr>
          <p:nvPr/>
        </p:nvSpPr>
        <p:spPr>
          <a:xfrm>
            <a:off x="685800" y="6496050"/>
            <a:ext cx="10820400" cy="9525"/>
          </a:xfrm>
          <a:prstGeom prst="rect">
            <a:avLst/>
          </a:prstGeom>
          <a:solidFill>
            <a:srgbClr val="1E4A60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24" name="footer-company">
            <a:extLst>
              <a:ext uri="{FF2B5EF4-FFF2-40B4-BE49-F238E27FC236}">
                <a16:creationId xmlns:a16="http://schemas.microsoft.com/office/drawing/2014/main" id="{57429C83-7008-464C-9C12-6BA2FDA54FD7}"/>
              </a:ext>
            </a:extLst>
          </p:cNvPr>
          <p:cNvSpPr>
            <a:spLocks noGrp="1"/>
          </p:cNvSpPr>
          <p:nvPr/>
        </p:nvSpPr>
        <p:spPr>
          <a:xfrm>
            <a:off x="685800" y="6543675"/>
            <a:ext cx="49530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750" b="1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750" b="1">
                <a:solidFill>
                  <a:srgbClr val="9BB5C7"/>
                </a:solidFill>
                <a:latin typeface="Aptos"/>
                <a:ea typeface="Aptos"/>
                <a:cs typeface="Aptos"/>
              </a:rPr>
              <a:t>SSAEPL  |  SUBSEA SALES AND ENGINEERING</a:t>
            </a:r>
          </a:p>
        </p:txBody>
      </p:sp>
      <p:sp>
        <p:nvSpPr>
          <p:cNvPr id="25" name="footer-source">
            <a:extLst>
              <a:ext uri="{FF2B5EF4-FFF2-40B4-BE49-F238E27FC236}">
                <a16:creationId xmlns:a16="http://schemas.microsoft.com/office/drawing/2014/main" id="{27F8ECB9-BCB9-4174-B077-2B83E71C7D0A}"/>
              </a:ext>
            </a:extLst>
          </p:cNvPr>
          <p:cNvSpPr>
            <a:spLocks noGrp="1"/>
          </p:cNvSpPr>
          <p:nvPr/>
        </p:nvSpPr>
        <p:spPr>
          <a:xfrm>
            <a:off x="5476875" y="6543675"/>
            <a:ext cx="52387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r">
              <a:defRPr sz="675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Source: FX420 technical datasheet, Rev. 2026-07</a:t>
            </a:r>
          </a:p>
        </p:txBody>
      </p:sp>
      <p:sp>
        <p:nvSpPr>
          <p:cNvPr id="26" name="page">
            <a:extLst>
              <a:ext uri="{FF2B5EF4-FFF2-40B4-BE49-F238E27FC236}">
                <a16:creationId xmlns:a16="http://schemas.microsoft.com/office/drawing/2014/main" id="{4A2B7317-4F6E-450A-AF75-DA63437019EC}"/>
              </a:ext>
            </a:extLst>
          </p:cNvPr>
          <p:cNvSpPr>
            <a:spLocks noGrp="1"/>
          </p:cNvSpPr>
          <p:nvPr/>
        </p:nvSpPr>
        <p:spPr>
          <a:xfrm>
            <a:off x="10953750" y="6515100"/>
            <a:ext cx="55245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r">
              <a:defRPr sz="750" b="1">
                <a:solidFill>
                  <a:srgbClr val="20D6E7"/>
                </a:solidFill>
                <a:latin typeface="Aptos"/>
                <a:ea typeface="Aptos"/>
                <a:cs typeface="Aptos"/>
              </a:defRPr>
            </a:pPr>
            <a:r>
              <a:rPr sz="750" b="1">
                <a:solidFill>
                  <a:srgbClr val="20D6E7"/>
                </a:solidFill>
                <a:latin typeface="Aptos"/>
                <a:ea typeface="Aptos"/>
                <a:cs typeface="Aptos"/>
              </a:rPr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919490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18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kicker">
            <a:extLst>
              <a:ext uri="{FF2B5EF4-FFF2-40B4-BE49-F238E27FC236}">
                <a16:creationId xmlns:a16="http://schemas.microsoft.com/office/drawing/2014/main" id="{8D009971-8F1A-4C76-85B7-1EAB0F477B62}"/>
              </a:ext>
            </a:extLst>
          </p:cNvPr>
          <p:cNvSpPr>
            <a:spLocks noGrp="1"/>
          </p:cNvSpPr>
          <p:nvPr/>
        </p:nvSpPr>
        <p:spPr>
          <a:xfrm>
            <a:off x="685800" y="323850"/>
            <a:ext cx="6667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050" b="1">
                <a:solidFill>
                  <a:srgbClr val="20D6E7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20D6E7"/>
                </a:solidFill>
                <a:latin typeface="Aptos"/>
                <a:ea typeface="Aptos"/>
                <a:cs typeface="Aptos"/>
              </a:rPr>
              <a:t>CUSTOMIZATION</a:t>
            </a:r>
          </a:p>
        </p:txBody>
      </p:sp>
      <p:sp>
        <p:nvSpPr>
          <p:cNvPr id="2" name="headline">
            <a:extLst>
              <a:ext uri="{FF2B5EF4-FFF2-40B4-BE49-F238E27FC236}">
                <a16:creationId xmlns:a16="http://schemas.microsoft.com/office/drawing/2014/main" id="{FF956485-D8D9-4661-936B-CC424A5EB8FA}"/>
              </a:ext>
            </a:extLst>
          </p:cNvPr>
          <p:cNvSpPr>
            <a:spLocks noGrp="1"/>
          </p:cNvSpPr>
          <p:nvPr/>
        </p:nvSpPr>
        <p:spPr>
          <a:xfrm>
            <a:off x="685800" y="647700"/>
            <a:ext cx="10477500" cy="876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255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defRPr>
            </a:pPr>
            <a:r>
              <a:rPr sz="255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rPr>
              <a:t>Standard blocks become mission-ready modules through machining</a:t>
            </a:r>
          </a:p>
        </p:txBody>
      </p:sp>
      <p:sp>
        <p:nvSpPr>
          <p:cNvPr id="3" name="rule-72-162">
            <a:extLst>
              <a:ext uri="{FF2B5EF4-FFF2-40B4-BE49-F238E27FC236}">
                <a16:creationId xmlns:a16="http://schemas.microsoft.com/office/drawing/2014/main" id="{851089A7-5889-420E-9857-7033047B5937}"/>
              </a:ext>
            </a:extLst>
          </p:cNvPr>
          <p:cNvSpPr>
            <a:spLocks noGrp="1"/>
          </p:cNvSpPr>
          <p:nvPr/>
        </p:nvSpPr>
        <p:spPr>
          <a:xfrm>
            <a:off x="685800" y="1543050"/>
            <a:ext cx="914400" cy="28575"/>
          </a:xfrm>
          <a:prstGeom prst="rect">
            <a:avLst/>
          </a:prstGeom>
          <a:solidFill>
            <a:srgbClr val="20D6E7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4" name="subhead">
            <a:extLst>
              <a:ext uri="{FF2B5EF4-FFF2-40B4-BE49-F238E27FC236}">
                <a16:creationId xmlns:a16="http://schemas.microsoft.com/office/drawing/2014/main" id="{6C5E027E-2AE7-4419-BEF4-C1DA365F9EE7}"/>
              </a:ext>
            </a:extLst>
          </p:cNvPr>
          <p:cNvSpPr>
            <a:spLocks noGrp="1"/>
          </p:cNvSpPr>
          <p:nvPr/>
        </p:nvSpPr>
        <p:spPr>
          <a:xfrm>
            <a:off x="1809750" y="1590675"/>
            <a:ext cx="93345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00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Geometry, interfaces and coatings are engineered around the installation.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rcRect l="10866" r="10866"/>
          <a:stretch>
            <a:fillRect/>
          </a:stretch>
        </p:blipFill>
        <p:spPr>
          <a:xfrm>
            <a:off x="685800" y="2190750"/>
            <a:ext cx="3143250" cy="1952625"/>
          </a:xfrm>
          <a:prstGeom prst="rect">
            <a:avLst/>
          </a:prstGeom>
        </p:spPr>
      </p:pic>
      <p:sp>
        <p:nvSpPr>
          <p:cNvPr id="6" name="nbox0">
            <a:extLst>
              <a:ext uri="{FF2B5EF4-FFF2-40B4-BE49-F238E27FC236}">
                <a16:creationId xmlns:a16="http://schemas.microsoft.com/office/drawing/2014/main" id="{D8483F8F-84DE-44EC-AFDD-DAE1436E1FD0}"/>
              </a:ext>
            </a:extLst>
          </p:cNvPr>
          <p:cNvSpPr>
            <a:spLocks noGrp="1"/>
          </p:cNvSpPr>
          <p:nvPr/>
        </p:nvSpPr>
        <p:spPr>
          <a:xfrm>
            <a:off x="685800" y="4238625"/>
            <a:ext cx="514350" cy="514350"/>
          </a:xfrm>
          <a:prstGeom prst="rect">
            <a:avLst/>
          </a:prstGeom>
          <a:solidFill>
            <a:srgbClr val="20D6E7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7" name="num0">
            <a:extLst>
              <a:ext uri="{FF2B5EF4-FFF2-40B4-BE49-F238E27FC236}">
                <a16:creationId xmlns:a16="http://schemas.microsoft.com/office/drawing/2014/main" id="{EB94C054-4271-4C5E-879B-CD4A22DD0A50}"/>
              </a:ext>
            </a:extLst>
          </p:cNvPr>
          <p:cNvSpPr>
            <a:spLocks noGrp="1"/>
          </p:cNvSpPr>
          <p:nvPr/>
        </p:nvSpPr>
        <p:spPr>
          <a:xfrm>
            <a:off x="685800" y="4333875"/>
            <a:ext cx="5143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ctr">
              <a:defRPr sz="1350" b="1">
                <a:solidFill>
                  <a:srgbClr val="061826"/>
                </a:solidFill>
                <a:latin typeface="Aptos Display"/>
                <a:ea typeface="Aptos Display"/>
                <a:cs typeface="Aptos Display"/>
              </a:defRPr>
            </a:pPr>
            <a:r>
              <a:rPr sz="1350" b="1">
                <a:solidFill>
                  <a:srgbClr val="061826"/>
                </a:solidFill>
                <a:latin typeface="Aptos Display"/>
                <a:ea typeface="Aptos Display"/>
                <a:cs typeface="Aptos Display"/>
              </a:rPr>
              <a:t>01</a:t>
            </a:r>
          </a:p>
        </p:txBody>
      </p:sp>
      <p:sp>
        <p:nvSpPr>
          <p:cNvPr id="8" name="step0">
            <a:extLst>
              <a:ext uri="{FF2B5EF4-FFF2-40B4-BE49-F238E27FC236}">
                <a16:creationId xmlns:a16="http://schemas.microsoft.com/office/drawing/2014/main" id="{63F49843-075E-4D8F-B092-7412EF46DAAC}"/>
              </a:ext>
            </a:extLst>
          </p:cNvPr>
          <p:cNvSpPr>
            <a:spLocks noGrp="1"/>
          </p:cNvSpPr>
          <p:nvPr/>
        </p:nvSpPr>
        <p:spPr>
          <a:xfrm>
            <a:off x="1371600" y="4238625"/>
            <a:ext cx="23812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75" b="1">
                <a:solidFill>
                  <a:srgbClr val="20D6E7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20D6E7"/>
                </a:solidFill>
                <a:latin typeface="Aptos"/>
                <a:ea typeface="Aptos"/>
                <a:cs typeface="Aptos"/>
              </a:rPr>
              <a:t>MATERIAL</a:t>
            </a:r>
          </a:p>
        </p:txBody>
      </p:sp>
      <p:sp>
        <p:nvSpPr>
          <p:cNvPr id="9" name="stepcopy0">
            <a:extLst>
              <a:ext uri="{FF2B5EF4-FFF2-40B4-BE49-F238E27FC236}">
                <a16:creationId xmlns:a16="http://schemas.microsoft.com/office/drawing/2014/main" id="{A2A85676-204B-4921-ADDC-E7D125A536A2}"/>
              </a:ext>
            </a:extLst>
          </p:cNvPr>
          <p:cNvSpPr>
            <a:spLocks noGrp="1"/>
          </p:cNvSpPr>
          <p:nvPr/>
        </p:nvSpPr>
        <p:spPr>
          <a:xfrm>
            <a:off x="1371600" y="4552950"/>
            <a:ext cx="238125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75" b="0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4FBFF"/>
                </a:solidFill>
                <a:latin typeface="Aptos"/>
                <a:ea typeface="Aptos"/>
                <a:cs typeface="Aptos"/>
              </a:rPr>
              <a:t>Select grade by depth, load and buoyancy target</a:t>
            </a:r>
          </a:p>
        </p:txBody>
      </p:sp>
      <p:sp>
        <p:nvSpPr>
          <p:cNvPr id="10" name="rule-72-560">
            <a:extLst>
              <a:ext uri="{FF2B5EF4-FFF2-40B4-BE49-F238E27FC236}">
                <a16:creationId xmlns:a16="http://schemas.microsoft.com/office/drawing/2014/main" id="{715EC212-9FB4-402D-A801-CE2EA7E8A1CC}"/>
              </a:ext>
            </a:extLst>
          </p:cNvPr>
          <p:cNvSpPr>
            <a:spLocks noGrp="1"/>
          </p:cNvSpPr>
          <p:nvPr/>
        </p:nvSpPr>
        <p:spPr>
          <a:xfrm>
            <a:off x="685800" y="5334000"/>
            <a:ext cx="3143250" cy="19050"/>
          </a:xfrm>
          <a:prstGeom prst="rect">
            <a:avLst/>
          </a:prstGeom>
          <a:solidFill>
            <a:srgbClr val="1E4A60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rcRect t="1440" b="1440"/>
          <a:stretch>
            <a:fillRect/>
          </a:stretch>
        </p:blipFill>
        <p:spPr>
          <a:xfrm>
            <a:off x="4400550" y="2190750"/>
            <a:ext cx="3143250" cy="1952625"/>
          </a:xfrm>
          <a:prstGeom prst="rect">
            <a:avLst/>
          </a:prstGeom>
        </p:spPr>
      </p:pic>
      <p:sp>
        <p:nvSpPr>
          <p:cNvPr id="12" name="nbox1">
            <a:extLst>
              <a:ext uri="{FF2B5EF4-FFF2-40B4-BE49-F238E27FC236}">
                <a16:creationId xmlns:a16="http://schemas.microsoft.com/office/drawing/2014/main" id="{3D60A2DA-F123-44FC-B7EE-BFBBCE786C8F}"/>
              </a:ext>
            </a:extLst>
          </p:cNvPr>
          <p:cNvSpPr>
            <a:spLocks noGrp="1"/>
          </p:cNvSpPr>
          <p:nvPr/>
        </p:nvSpPr>
        <p:spPr>
          <a:xfrm>
            <a:off x="4400550" y="4238625"/>
            <a:ext cx="514350" cy="514350"/>
          </a:xfrm>
          <a:prstGeom prst="rect">
            <a:avLst/>
          </a:prstGeom>
          <a:solidFill>
            <a:srgbClr val="20D6E7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13" name="num1">
            <a:extLst>
              <a:ext uri="{FF2B5EF4-FFF2-40B4-BE49-F238E27FC236}">
                <a16:creationId xmlns:a16="http://schemas.microsoft.com/office/drawing/2014/main" id="{6100E99D-5CAA-4AF7-B61F-3D7F059D3FC4}"/>
              </a:ext>
            </a:extLst>
          </p:cNvPr>
          <p:cNvSpPr>
            <a:spLocks noGrp="1"/>
          </p:cNvSpPr>
          <p:nvPr/>
        </p:nvSpPr>
        <p:spPr>
          <a:xfrm>
            <a:off x="4400550" y="4333875"/>
            <a:ext cx="5143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ctr">
              <a:defRPr sz="1350" b="1">
                <a:solidFill>
                  <a:srgbClr val="061826"/>
                </a:solidFill>
                <a:latin typeface="Aptos Display"/>
                <a:ea typeface="Aptos Display"/>
                <a:cs typeface="Aptos Display"/>
              </a:defRPr>
            </a:pPr>
            <a:r>
              <a:rPr sz="1350" b="1">
                <a:solidFill>
                  <a:srgbClr val="061826"/>
                </a:solidFill>
                <a:latin typeface="Aptos Display"/>
                <a:ea typeface="Aptos Display"/>
                <a:cs typeface="Aptos Display"/>
              </a:rPr>
              <a:t>02</a:t>
            </a:r>
          </a:p>
        </p:txBody>
      </p:sp>
      <p:sp>
        <p:nvSpPr>
          <p:cNvPr id="14" name="step1">
            <a:extLst>
              <a:ext uri="{FF2B5EF4-FFF2-40B4-BE49-F238E27FC236}">
                <a16:creationId xmlns:a16="http://schemas.microsoft.com/office/drawing/2014/main" id="{FCD13A2F-BA57-4530-805B-E6D5BB546BF3}"/>
              </a:ext>
            </a:extLst>
          </p:cNvPr>
          <p:cNvSpPr>
            <a:spLocks noGrp="1"/>
          </p:cNvSpPr>
          <p:nvPr/>
        </p:nvSpPr>
        <p:spPr>
          <a:xfrm>
            <a:off x="5086350" y="4238625"/>
            <a:ext cx="23812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75" b="1">
                <a:solidFill>
                  <a:srgbClr val="20D6E7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20D6E7"/>
                </a:solidFill>
                <a:latin typeface="Aptos"/>
                <a:ea typeface="Aptos"/>
                <a:cs typeface="Aptos"/>
              </a:rPr>
              <a:t>MACHINE</a:t>
            </a:r>
          </a:p>
        </p:txBody>
      </p:sp>
      <p:sp>
        <p:nvSpPr>
          <p:cNvPr id="15" name="stepcopy1">
            <a:extLst>
              <a:ext uri="{FF2B5EF4-FFF2-40B4-BE49-F238E27FC236}">
                <a16:creationId xmlns:a16="http://schemas.microsoft.com/office/drawing/2014/main" id="{7BA40BF6-FD43-4BF2-BF6D-BA9099A4B8BD}"/>
              </a:ext>
            </a:extLst>
          </p:cNvPr>
          <p:cNvSpPr>
            <a:spLocks noGrp="1"/>
          </p:cNvSpPr>
          <p:nvPr/>
        </p:nvSpPr>
        <p:spPr>
          <a:xfrm>
            <a:off x="5086350" y="4552950"/>
            <a:ext cx="238125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75" b="0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4FBFF"/>
                </a:solidFill>
                <a:latin typeface="Aptos"/>
                <a:ea typeface="Aptos"/>
                <a:cs typeface="Aptos"/>
              </a:rPr>
              <a:t>CNC profiles, cavities and interfaces</a:t>
            </a:r>
          </a:p>
        </p:txBody>
      </p:sp>
      <p:sp>
        <p:nvSpPr>
          <p:cNvPr id="16" name="rule-462-560">
            <a:extLst>
              <a:ext uri="{FF2B5EF4-FFF2-40B4-BE49-F238E27FC236}">
                <a16:creationId xmlns:a16="http://schemas.microsoft.com/office/drawing/2014/main" id="{3D2BFF01-0D38-4B54-93B9-CB0E27A2E16A}"/>
              </a:ext>
            </a:extLst>
          </p:cNvPr>
          <p:cNvSpPr>
            <a:spLocks noGrp="1"/>
          </p:cNvSpPr>
          <p:nvPr/>
        </p:nvSpPr>
        <p:spPr>
          <a:xfrm>
            <a:off x="4400550" y="5334000"/>
            <a:ext cx="3143250" cy="19050"/>
          </a:xfrm>
          <a:prstGeom prst="rect">
            <a:avLst/>
          </a:prstGeom>
          <a:solidFill>
            <a:srgbClr val="1E4A60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rcRect t="13873" b="13873"/>
          <a:stretch>
            <a:fillRect/>
          </a:stretch>
        </p:blipFill>
        <p:spPr>
          <a:xfrm>
            <a:off x="8115300" y="2190750"/>
            <a:ext cx="3143250" cy="1952625"/>
          </a:xfrm>
          <a:prstGeom prst="rect">
            <a:avLst/>
          </a:prstGeom>
        </p:spPr>
      </p:pic>
      <p:sp>
        <p:nvSpPr>
          <p:cNvPr id="18" name="nbox2">
            <a:extLst>
              <a:ext uri="{FF2B5EF4-FFF2-40B4-BE49-F238E27FC236}">
                <a16:creationId xmlns:a16="http://schemas.microsoft.com/office/drawing/2014/main" id="{341FD407-2CEF-4C93-B942-84A977C7698A}"/>
              </a:ext>
            </a:extLst>
          </p:cNvPr>
          <p:cNvSpPr>
            <a:spLocks noGrp="1"/>
          </p:cNvSpPr>
          <p:nvPr/>
        </p:nvSpPr>
        <p:spPr>
          <a:xfrm>
            <a:off x="8115300" y="4238625"/>
            <a:ext cx="514350" cy="514350"/>
          </a:xfrm>
          <a:prstGeom prst="rect">
            <a:avLst/>
          </a:prstGeom>
          <a:solidFill>
            <a:srgbClr val="20D6E7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19" name="num2">
            <a:extLst>
              <a:ext uri="{FF2B5EF4-FFF2-40B4-BE49-F238E27FC236}">
                <a16:creationId xmlns:a16="http://schemas.microsoft.com/office/drawing/2014/main" id="{CBCF5B07-AFA4-457A-AD1D-3AA1C062F8A6}"/>
              </a:ext>
            </a:extLst>
          </p:cNvPr>
          <p:cNvSpPr>
            <a:spLocks noGrp="1"/>
          </p:cNvSpPr>
          <p:nvPr/>
        </p:nvSpPr>
        <p:spPr>
          <a:xfrm>
            <a:off x="8115300" y="4333875"/>
            <a:ext cx="5143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ctr">
              <a:defRPr sz="1350" b="1">
                <a:solidFill>
                  <a:srgbClr val="061826"/>
                </a:solidFill>
                <a:latin typeface="Aptos Display"/>
                <a:ea typeface="Aptos Display"/>
                <a:cs typeface="Aptos Display"/>
              </a:defRPr>
            </a:pPr>
            <a:r>
              <a:rPr sz="1350" b="1">
                <a:solidFill>
                  <a:srgbClr val="061826"/>
                </a:solidFill>
                <a:latin typeface="Aptos Display"/>
                <a:ea typeface="Aptos Display"/>
                <a:cs typeface="Aptos Display"/>
              </a:rPr>
              <a:t>03</a:t>
            </a:r>
          </a:p>
        </p:txBody>
      </p:sp>
      <p:sp>
        <p:nvSpPr>
          <p:cNvPr id="20" name="step2">
            <a:extLst>
              <a:ext uri="{FF2B5EF4-FFF2-40B4-BE49-F238E27FC236}">
                <a16:creationId xmlns:a16="http://schemas.microsoft.com/office/drawing/2014/main" id="{B18ABAFF-2A5F-4EEB-AB55-A31C2B8F9D2C}"/>
              </a:ext>
            </a:extLst>
          </p:cNvPr>
          <p:cNvSpPr>
            <a:spLocks noGrp="1"/>
          </p:cNvSpPr>
          <p:nvPr/>
        </p:nvSpPr>
        <p:spPr>
          <a:xfrm>
            <a:off x="8801100" y="4238625"/>
            <a:ext cx="23812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75" b="1">
                <a:solidFill>
                  <a:srgbClr val="20D6E7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20D6E7"/>
                </a:solidFill>
                <a:latin typeface="Aptos"/>
                <a:ea typeface="Aptos"/>
                <a:cs typeface="Aptos"/>
              </a:rPr>
              <a:t>PROTECT</a:t>
            </a:r>
          </a:p>
        </p:txBody>
      </p:sp>
      <p:sp>
        <p:nvSpPr>
          <p:cNvPr id="21" name="stepcopy2">
            <a:extLst>
              <a:ext uri="{FF2B5EF4-FFF2-40B4-BE49-F238E27FC236}">
                <a16:creationId xmlns:a16="http://schemas.microsoft.com/office/drawing/2014/main" id="{94FC27A2-F151-4DFB-837D-24EE74C1E5D1}"/>
              </a:ext>
            </a:extLst>
          </p:cNvPr>
          <p:cNvSpPr>
            <a:spLocks noGrp="1"/>
          </p:cNvSpPr>
          <p:nvPr/>
        </p:nvSpPr>
        <p:spPr>
          <a:xfrm>
            <a:off x="8801100" y="4552950"/>
            <a:ext cx="238125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75" b="0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4FBFF"/>
                </a:solidFill>
                <a:latin typeface="Aptos"/>
                <a:ea typeface="Aptos"/>
                <a:cs typeface="Aptos"/>
              </a:rPr>
              <a:t>Paint, polyurethane or polyurea coating</a:t>
            </a:r>
          </a:p>
        </p:txBody>
      </p:sp>
      <p:sp>
        <p:nvSpPr>
          <p:cNvPr id="22" name="rule-852-560">
            <a:extLst>
              <a:ext uri="{FF2B5EF4-FFF2-40B4-BE49-F238E27FC236}">
                <a16:creationId xmlns:a16="http://schemas.microsoft.com/office/drawing/2014/main" id="{7F0F3BB8-BA58-41ED-9A76-4312926FF920}"/>
              </a:ext>
            </a:extLst>
          </p:cNvPr>
          <p:cNvSpPr>
            <a:spLocks noGrp="1"/>
          </p:cNvSpPr>
          <p:nvPr/>
        </p:nvSpPr>
        <p:spPr>
          <a:xfrm>
            <a:off x="8115300" y="5334000"/>
            <a:ext cx="3143250" cy="19050"/>
          </a:xfrm>
          <a:prstGeom prst="rect">
            <a:avLst/>
          </a:prstGeom>
          <a:solidFill>
            <a:srgbClr val="1E4A60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23" name="end">
            <a:extLst>
              <a:ext uri="{FF2B5EF4-FFF2-40B4-BE49-F238E27FC236}">
                <a16:creationId xmlns:a16="http://schemas.microsoft.com/office/drawing/2014/main" id="{5BC28169-2B1C-4B01-BCE0-EED7CDE0CDC2}"/>
              </a:ext>
            </a:extLst>
          </p:cNvPr>
          <p:cNvSpPr>
            <a:spLocks noGrp="1"/>
          </p:cNvSpPr>
          <p:nvPr/>
        </p:nvSpPr>
        <p:spPr>
          <a:xfrm>
            <a:off x="1809750" y="5715000"/>
            <a:ext cx="85725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ctr">
              <a:defRPr sz="1725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rPr>
              <a:t>Result: buoyancy that fits the vehicle, not a vehicle redesigned around the buoyancy.</a:t>
            </a:r>
          </a:p>
        </p:txBody>
      </p:sp>
      <p:sp>
        <p:nvSpPr>
          <p:cNvPr id="24" name="rule-72-682">
            <a:extLst>
              <a:ext uri="{FF2B5EF4-FFF2-40B4-BE49-F238E27FC236}">
                <a16:creationId xmlns:a16="http://schemas.microsoft.com/office/drawing/2014/main" id="{64AE2997-0F65-49CE-ADB2-F17A3F23C2FE}"/>
              </a:ext>
            </a:extLst>
          </p:cNvPr>
          <p:cNvSpPr>
            <a:spLocks noGrp="1"/>
          </p:cNvSpPr>
          <p:nvPr/>
        </p:nvSpPr>
        <p:spPr>
          <a:xfrm>
            <a:off x="685800" y="6496050"/>
            <a:ext cx="10820400" cy="9525"/>
          </a:xfrm>
          <a:prstGeom prst="rect">
            <a:avLst/>
          </a:prstGeom>
          <a:solidFill>
            <a:srgbClr val="1E4A60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25" name="footer-company">
            <a:extLst>
              <a:ext uri="{FF2B5EF4-FFF2-40B4-BE49-F238E27FC236}">
                <a16:creationId xmlns:a16="http://schemas.microsoft.com/office/drawing/2014/main" id="{5A9781CD-876D-40ED-97F7-0E13DA298658}"/>
              </a:ext>
            </a:extLst>
          </p:cNvPr>
          <p:cNvSpPr>
            <a:spLocks noGrp="1"/>
          </p:cNvSpPr>
          <p:nvPr/>
        </p:nvSpPr>
        <p:spPr>
          <a:xfrm>
            <a:off x="685800" y="6543675"/>
            <a:ext cx="49530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750" b="1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750" b="1">
                <a:solidFill>
                  <a:srgbClr val="9BB5C7"/>
                </a:solidFill>
                <a:latin typeface="Aptos"/>
                <a:ea typeface="Aptos"/>
                <a:cs typeface="Aptos"/>
              </a:rPr>
              <a:t>SSAEPL  |  SUBSEA SALES AND ENGINEERING</a:t>
            </a:r>
          </a:p>
        </p:txBody>
      </p:sp>
      <p:sp>
        <p:nvSpPr>
          <p:cNvPr id="26" name="footer-source">
            <a:extLst>
              <a:ext uri="{FF2B5EF4-FFF2-40B4-BE49-F238E27FC236}">
                <a16:creationId xmlns:a16="http://schemas.microsoft.com/office/drawing/2014/main" id="{9895C876-2180-4231-9D04-46E1605B5189}"/>
              </a:ext>
            </a:extLst>
          </p:cNvPr>
          <p:cNvSpPr>
            <a:spLocks noGrp="1"/>
          </p:cNvSpPr>
          <p:nvPr/>
        </p:nvSpPr>
        <p:spPr>
          <a:xfrm>
            <a:off x="5476875" y="6543675"/>
            <a:ext cx="52387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r">
              <a:defRPr sz="675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Source: user-provided product overview</a:t>
            </a:r>
          </a:p>
        </p:txBody>
      </p:sp>
      <p:sp>
        <p:nvSpPr>
          <p:cNvPr id="27" name="page">
            <a:extLst>
              <a:ext uri="{FF2B5EF4-FFF2-40B4-BE49-F238E27FC236}">
                <a16:creationId xmlns:a16="http://schemas.microsoft.com/office/drawing/2014/main" id="{F731B5D9-6F48-4988-9188-809968AC361E}"/>
              </a:ext>
            </a:extLst>
          </p:cNvPr>
          <p:cNvSpPr>
            <a:spLocks noGrp="1"/>
          </p:cNvSpPr>
          <p:nvPr/>
        </p:nvSpPr>
        <p:spPr>
          <a:xfrm>
            <a:off x="10953750" y="6515100"/>
            <a:ext cx="55245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r">
              <a:defRPr sz="750" b="1">
                <a:solidFill>
                  <a:srgbClr val="20D6E7"/>
                </a:solidFill>
                <a:latin typeface="Aptos"/>
                <a:ea typeface="Aptos"/>
                <a:cs typeface="Aptos"/>
              </a:defRPr>
            </a:pPr>
            <a:r>
              <a:rPr sz="750" b="1">
                <a:solidFill>
                  <a:srgbClr val="20D6E7"/>
                </a:solidFill>
                <a:latin typeface="Aptos"/>
                <a:ea typeface="Aptos"/>
                <a:cs typeface="Aptos"/>
              </a:rPr>
              <a:t>07</a:t>
            </a:r>
          </a:p>
        </p:txBody>
      </p:sp>
    </p:spTree>
    <p:extLst>
      <p:ext uri="{BB962C8B-B14F-4D97-AF65-F5344CB8AC3E}">
        <p14:creationId xmlns:p14="http://schemas.microsoft.com/office/powerpoint/2010/main" val="575466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18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rcRect t="7813" b="78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op-band">
            <a:extLst>
              <a:ext uri="{FF2B5EF4-FFF2-40B4-BE49-F238E27FC236}">
                <a16:creationId xmlns:a16="http://schemas.microsoft.com/office/drawing/2014/main" id="{945B484E-D7F4-44C1-978C-280F88563B1F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1714500"/>
          </a:xfrm>
          <a:prstGeom prst="rect">
            <a:avLst/>
          </a:prstGeom>
          <a:solidFill>
            <a:srgbClr val="061826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3" name="kicker">
            <a:extLst>
              <a:ext uri="{FF2B5EF4-FFF2-40B4-BE49-F238E27FC236}">
                <a16:creationId xmlns:a16="http://schemas.microsoft.com/office/drawing/2014/main" id="{8DCBE94B-2F06-40D9-998F-F10D6BE85E3A}"/>
              </a:ext>
            </a:extLst>
          </p:cNvPr>
          <p:cNvSpPr>
            <a:spLocks noGrp="1"/>
          </p:cNvSpPr>
          <p:nvPr/>
        </p:nvSpPr>
        <p:spPr>
          <a:xfrm>
            <a:off x="685800" y="419100"/>
            <a:ext cx="2857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050" b="1">
                <a:solidFill>
                  <a:srgbClr val="20D6E7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20D6E7"/>
                </a:solidFill>
                <a:latin typeface="Aptos"/>
                <a:ea typeface="Aptos"/>
                <a:cs typeface="Aptos"/>
              </a:rPr>
              <a:t>APPLICATIONS</a:t>
            </a:r>
          </a:p>
        </p:txBody>
      </p:sp>
      <p:sp>
        <p:nvSpPr>
          <p:cNvPr id="4" name="headline">
            <a:extLst>
              <a:ext uri="{FF2B5EF4-FFF2-40B4-BE49-F238E27FC236}">
                <a16:creationId xmlns:a16="http://schemas.microsoft.com/office/drawing/2014/main" id="{F7C30167-59B1-4FDE-8D4F-B1AA7040BB8E}"/>
              </a:ext>
            </a:extLst>
          </p:cNvPr>
          <p:cNvSpPr>
            <a:spLocks noGrp="1"/>
          </p:cNvSpPr>
          <p:nvPr/>
        </p:nvSpPr>
        <p:spPr>
          <a:xfrm>
            <a:off x="685800" y="762000"/>
            <a:ext cx="10477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300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rPr>
              <a:t>One material platform supports vehicles, cables and subsea infrastructure</a:t>
            </a:r>
          </a:p>
        </p:txBody>
      </p:sp>
      <p:sp>
        <p:nvSpPr>
          <p:cNvPr id="5" name="bottom-band">
            <a:extLst>
              <a:ext uri="{FF2B5EF4-FFF2-40B4-BE49-F238E27FC236}">
                <a16:creationId xmlns:a16="http://schemas.microsoft.com/office/drawing/2014/main" id="{F07AEC14-7BCA-43D1-878F-005053ADB566}"/>
              </a:ext>
            </a:extLst>
          </p:cNvPr>
          <p:cNvSpPr>
            <a:spLocks noGrp="1"/>
          </p:cNvSpPr>
          <p:nvPr/>
        </p:nvSpPr>
        <p:spPr>
          <a:xfrm>
            <a:off x="0" y="4905375"/>
            <a:ext cx="12192000" cy="1952625"/>
          </a:xfrm>
          <a:prstGeom prst="rect">
            <a:avLst/>
          </a:prstGeom>
          <a:solidFill>
            <a:srgbClr val="061826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6" name="rule-72-550">
            <a:extLst>
              <a:ext uri="{FF2B5EF4-FFF2-40B4-BE49-F238E27FC236}">
                <a16:creationId xmlns:a16="http://schemas.microsoft.com/office/drawing/2014/main" id="{53B0A150-9358-43A3-89EF-26E4FB248769}"/>
              </a:ext>
            </a:extLst>
          </p:cNvPr>
          <p:cNvSpPr>
            <a:spLocks noGrp="1"/>
          </p:cNvSpPr>
          <p:nvPr/>
        </p:nvSpPr>
        <p:spPr>
          <a:xfrm>
            <a:off x="685800" y="5238750"/>
            <a:ext cx="495300" cy="28575"/>
          </a:xfrm>
          <a:prstGeom prst="rect">
            <a:avLst/>
          </a:prstGeom>
          <a:solidFill>
            <a:srgbClr val="20D6E7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7" name="ah0">
            <a:extLst>
              <a:ext uri="{FF2B5EF4-FFF2-40B4-BE49-F238E27FC236}">
                <a16:creationId xmlns:a16="http://schemas.microsoft.com/office/drawing/2014/main" id="{A9B313AA-B44B-4610-A707-488A21716485}"/>
              </a:ext>
            </a:extLst>
          </p:cNvPr>
          <p:cNvSpPr>
            <a:spLocks noGrp="1"/>
          </p:cNvSpPr>
          <p:nvPr/>
        </p:nvSpPr>
        <p:spPr>
          <a:xfrm>
            <a:off x="685800" y="5429250"/>
            <a:ext cx="238125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125" b="1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F4FBFF"/>
                </a:solidFill>
                <a:latin typeface="Aptos"/>
                <a:ea typeface="Aptos"/>
                <a:cs typeface="Aptos"/>
              </a:rPr>
              <a:t>ROV / AUV</a:t>
            </a:r>
          </a:p>
        </p:txBody>
      </p:sp>
      <p:sp>
        <p:nvSpPr>
          <p:cNvPr id="8" name="ac0">
            <a:extLst>
              <a:ext uri="{FF2B5EF4-FFF2-40B4-BE49-F238E27FC236}">
                <a16:creationId xmlns:a16="http://schemas.microsoft.com/office/drawing/2014/main" id="{9DF9D468-0615-4398-B68E-9A3571BDF1A6}"/>
              </a:ext>
            </a:extLst>
          </p:cNvPr>
          <p:cNvSpPr>
            <a:spLocks noGrp="1"/>
          </p:cNvSpPr>
          <p:nvPr/>
        </p:nvSpPr>
        <p:spPr>
          <a:xfrm>
            <a:off x="685800" y="5734050"/>
            <a:ext cx="238125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125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Vehicle buoyancy and spare-part modules</a:t>
            </a:r>
          </a:p>
        </p:txBody>
      </p:sp>
      <p:sp>
        <p:nvSpPr>
          <p:cNvPr id="9" name="rule-364-550">
            <a:extLst>
              <a:ext uri="{FF2B5EF4-FFF2-40B4-BE49-F238E27FC236}">
                <a16:creationId xmlns:a16="http://schemas.microsoft.com/office/drawing/2014/main" id="{9F78E04D-9676-4F8C-9303-8FC061962EAC}"/>
              </a:ext>
            </a:extLst>
          </p:cNvPr>
          <p:cNvSpPr>
            <a:spLocks noGrp="1"/>
          </p:cNvSpPr>
          <p:nvPr/>
        </p:nvSpPr>
        <p:spPr>
          <a:xfrm>
            <a:off x="3467100" y="5238750"/>
            <a:ext cx="495300" cy="28575"/>
          </a:xfrm>
          <a:prstGeom prst="rect">
            <a:avLst/>
          </a:prstGeom>
          <a:solidFill>
            <a:srgbClr val="20D6E7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10" name="ah1">
            <a:extLst>
              <a:ext uri="{FF2B5EF4-FFF2-40B4-BE49-F238E27FC236}">
                <a16:creationId xmlns:a16="http://schemas.microsoft.com/office/drawing/2014/main" id="{1D89C844-FDB7-47A8-A657-C24C3B1ABFF6}"/>
              </a:ext>
            </a:extLst>
          </p:cNvPr>
          <p:cNvSpPr>
            <a:spLocks noGrp="1"/>
          </p:cNvSpPr>
          <p:nvPr/>
        </p:nvSpPr>
        <p:spPr>
          <a:xfrm>
            <a:off x="3467100" y="5429250"/>
            <a:ext cx="238125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125" b="1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F4FBFF"/>
                </a:solidFill>
                <a:latin typeface="Aptos"/>
                <a:ea typeface="Aptos"/>
                <a:cs typeface="Aptos"/>
              </a:rPr>
              <a:t>CABLE SYSTEMS</a:t>
            </a:r>
          </a:p>
        </p:txBody>
      </p:sp>
      <p:sp>
        <p:nvSpPr>
          <p:cNvPr id="11" name="ac1">
            <a:extLst>
              <a:ext uri="{FF2B5EF4-FFF2-40B4-BE49-F238E27FC236}">
                <a16:creationId xmlns:a16="http://schemas.microsoft.com/office/drawing/2014/main" id="{4C5BC991-29E3-4C60-B3D3-7343304ACF50}"/>
              </a:ext>
            </a:extLst>
          </p:cNvPr>
          <p:cNvSpPr>
            <a:spLocks noGrp="1"/>
          </p:cNvSpPr>
          <p:nvPr/>
        </p:nvSpPr>
        <p:spPr>
          <a:xfrm>
            <a:off x="3467100" y="5734050"/>
            <a:ext cx="238125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125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Cable floats, laying equipment and umbilicals</a:t>
            </a:r>
          </a:p>
        </p:txBody>
      </p:sp>
      <p:sp>
        <p:nvSpPr>
          <p:cNvPr id="12" name="rule-656-550">
            <a:extLst>
              <a:ext uri="{FF2B5EF4-FFF2-40B4-BE49-F238E27FC236}">
                <a16:creationId xmlns:a16="http://schemas.microsoft.com/office/drawing/2014/main" id="{10879996-01A3-401E-885A-93AC19B0F054}"/>
              </a:ext>
            </a:extLst>
          </p:cNvPr>
          <p:cNvSpPr>
            <a:spLocks noGrp="1"/>
          </p:cNvSpPr>
          <p:nvPr/>
        </p:nvSpPr>
        <p:spPr>
          <a:xfrm>
            <a:off x="6248400" y="5238750"/>
            <a:ext cx="495300" cy="28575"/>
          </a:xfrm>
          <a:prstGeom prst="rect">
            <a:avLst/>
          </a:prstGeom>
          <a:solidFill>
            <a:srgbClr val="20D6E7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13" name="ah2">
            <a:extLst>
              <a:ext uri="{FF2B5EF4-FFF2-40B4-BE49-F238E27FC236}">
                <a16:creationId xmlns:a16="http://schemas.microsoft.com/office/drawing/2014/main" id="{CAA502A7-5D3B-4F45-BA89-E10296118D94}"/>
              </a:ext>
            </a:extLst>
          </p:cNvPr>
          <p:cNvSpPr>
            <a:spLocks noGrp="1"/>
          </p:cNvSpPr>
          <p:nvPr/>
        </p:nvSpPr>
        <p:spPr>
          <a:xfrm>
            <a:off x="6248400" y="5429250"/>
            <a:ext cx="238125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125" b="1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F4FBFF"/>
                </a:solidFill>
                <a:latin typeface="Aptos"/>
                <a:ea typeface="Aptos"/>
                <a:cs typeface="Aptos"/>
              </a:rPr>
              <a:t>SUBSEA TOOLS</a:t>
            </a:r>
          </a:p>
        </p:txBody>
      </p:sp>
      <p:sp>
        <p:nvSpPr>
          <p:cNvPr id="14" name="ac2">
            <a:extLst>
              <a:ext uri="{FF2B5EF4-FFF2-40B4-BE49-F238E27FC236}">
                <a16:creationId xmlns:a16="http://schemas.microsoft.com/office/drawing/2014/main" id="{4DE9A3D0-15CD-410C-9CBB-A7862069F062}"/>
              </a:ext>
            </a:extLst>
          </p:cNvPr>
          <p:cNvSpPr>
            <a:spLocks noGrp="1"/>
          </p:cNvSpPr>
          <p:nvPr/>
        </p:nvSpPr>
        <p:spPr>
          <a:xfrm>
            <a:off x="6248400" y="5734050"/>
            <a:ext cx="238125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125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Trenchers, landers and instrumentation</a:t>
            </a:r>
          </a:p>
        </p:txBody>
      </p:sp>
      <p:sp>
        <p:nvSpPr>
          <p:cNvPr id="15" name="rule-948-550">
            <a:extLst>
              <a:ext uri="{FF2B5EF4-FFF2-40B4-BE49-F238E27FC236}">
                <a16:creationId xmlns:a16="http://schemas.microsoft.com/office/drawing/2014/main" id="{78535AE6-8A74-4151-BE58-625ED2D4316B}"/>
              </a:ext>
            </a:extLst>
          </p:cNvPr>
          <p:cNvSpPr>
            <a:spLocks noGrp="1"/>
          </p:cNvSpPr>
          <p:nvPr/>
        </p:nvSpPr>
        <p:spPr>
          <a:xfrm>
            <a:off x="9029700" y="5238750"/>
            <a:ext cx="495300" cy="28575"/>
          </a:xfrm>
          <a:prstGeom prst="rect">
            <a:avLst/>
          </a:prstGeom>
          <a:solidFill>
            <a:srgbClr val="FFB84A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16" name="ah3">
            <a:extLst>
              <a:ext uri="{FF2B5EF4-FFF2-40B4-BE49-F238E27FC236}">
                <a16:creationId xmlns:a16="http://schemas.microsoft.com/office/drawing/2014/main" id="{0D8854F5-7168-4D46-A69E-3E53F1E75EDB}"/>
              </a:ext>
            </a:extLst>
          </p:cNvPr>
          <p:cNvSpPr>
            <a:spLocks noGrp="1"/>
          </p:cNvSpPr>
          <p:nvPr/>
        </p:nvSpPr>
        <p:spPr>
          <a:xfrm>
            <a:off x="9029700" y="5429250"/>
            <a:ext cx="238125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125" b="1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F4FBFF"/>
                </a:solidFill>
                <a:latin typeface="Aptos"/>
                <a:ea typeface="Aptos"/>
                <a:cs typeface="Aptos"/>
              </a:rPr>
              <a:t>INFRASTRUCTURE</a:t>
            </a:r>
          </a:p>
        </p:txBody>
      </p:sp>
      <p:sp>
        <p:nvSpPr>
          <p:cNvPr id="17" name="ac3">
            <a:extLst>
              <a:ext uri="{FF2B5EF4-FFF2-40B4-BE49-F238E27FC236}">
                <a16:creationId xmlns:a16="http://schemas.microsoft.com/office/drawing/2014/main" id="{39550231-05F3-4051-8352-36211146DA11}"/>
              </a:ext>
            </a:extLst>
          </p:cNvPr>
          <p:cNvSpPr>
            <a:spLocks noGrp="1"/>
          </p:cNvSpPr>
          <p:nvPr/>
        </p:nvSpPr>
        <p:spPr>
          <a:xfrm>
            <a:off x="9029700" y="5734050"/>
            <a:ext cx="238125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125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Pipeline, riser, beacon and mooring buoyancy</a:t>
            </a:r>
          </a:p>
        </p:txBody>
      </p:sp>
      <p:sp>
        <p:nvSpPr>
          <p:cNvPr id="18" name="rule-72-682">
            <a:extLst>
              <a:ext uri="{FF2B5EF4-FFF2-40B4-BE49-F238E27FC236}">
                <a16:creationId xmlns:a16="http://schemas.microsoft.com/office/drawing/2014/main" id="{23D6605A-2936-4F23-8AB9-A7FB796B15C1}"/>
              </a:ext>
            </a:extLst>
          </p:cNvPr>
          <p:cNvSpPr>
            <a:spLocks noGrp="1"/>
          </p:cNvSpPr>
          <p:nvPr/>
        </p:nvSpPr>
        <p:spPr>
          <a:xfrm>
            <a:off x="685800" y="6496050"/>
            <a:ext cx="10820400" cy="9525"/>
          </a:xfrm>
          <a:prstGeom prst="rect">
            <a:avLst/>
          </a:prstGeom>
          <a:solidFill>
            <a:srgbClr val="1E4A60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19" name="footer-company">
            <a:extLst>
              <a:ext uri="{FF2B5EF4-FFF2-40B4-BE49-F238E27FC236}">
                <a16:creationId xmlns:a16="http://schemas.microsoft.com/office/drawing/2014/main" id="{C6B5D42A-688C-4333-80FD-D53893C8C540}"/>
              </a:ext>
            </a:extLst>
          </p:cNvPr>
          <p:cNvSpPr>
            <a:spLocks noGrp="1"/>
          </p:cNvSpPr>
          <p:nvPr/>
        </p:nvSpPr>
        <p:spPr>
          <a:xfrm>
            <a:off x="685800" y="6543675"/>
            <a:ext cx="49530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750" b="1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750" b="1">
                <a:solidFill>
                  <a:srgbClr val="9BB5C7"/>
                </a:solidFill>
                <a:latin typeface="Aptos"/>
                <a:ea typeface="Aptos"/>
                <a:cs typeface="Aptos"/>
              </a:rPr>
              <a:t>SSAEPL  |  SUBSEA SALES AND ENGINEERING</a:t>
            </a:r>
          </a:p>
        </p:txBody>
      </p:sp>
      <p:sp>
        <p:nvSpPr>
          <p:cNvPr id="20" name="footer-source">
            <a:extLst>
              <a:ext uri="{FF2B5EF4-FFF2-40B4-BE49-F238E27FC236}">
                <a16:creationId xmlns:a16="http://schemas.microsoft.com/office/drawing/2014/main" id="{7037622B-836C-4443-879A-AB28D0A7BEF0}"/>
              </a:ext>
            </a:extLst>
          </p:cNvPr>
          <p:cNvSpPr>
            <a:spLocks noGrp="1"/>
          </p:cNvSpPr>
          <p:nvPr/>
        </p:nvSpPr>
        <p:spPr>
          <a:xfrm>
            <a:off x="5476875" y="6543675"/>
            <a:ext cx="52387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r">
              <a:defRPr sz="675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Applications from user-provided overview; imagery is illustrative</a:t>
            </a:r>
          </a:p>
        </p:txBody>
      </p:sp>
      <p:sp>
        <p:nvSpPr>
          <p:cNvPr id="21" name="page">
            <a:extLst>
              <a:ext uri="{FF2B5EF4-FFF2-40B4-BE49-F238E27FC236}">
                <a16:creationId xmlns:a16="http://schemas.microsoft.com/office/drawing/2014/main" id="{26986338-6ACE-433F-95E9-752D3F350181}"/>
              </a:ext>
            </a:extLst>
          </p:cNvPr>
          <p:cNvSpPr>
            <a:spLocks noGrp="1"/>
          </p:cNvSpPr>
          <p:nvPr/>
        </p:nvSpPr>
        <p:spPr>
          <a:xfrm>
            <a:off x="10953750" y="6515100"/>
            <a:ext cx="55245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r">
              <a:defRPr sz="750" b="1">
                <a:solidFill>
                  <a:srgbClr val="20D6E7"/>
                </a:solidFill>
                <a:latin typeface="Aptos"/>
                <a:ea typeface="Aptos"/>
                <a:cs typeface="Aptos"/>
              </a:defRPr>
            </a:pPr>
            <a:r>
              <a:rPr sz="750" b="1">
                <a:solidFill>
                  <a:srgbClr val="20D6E7"/>
                </a:solidFill>
                <a:latin typeface="Aptos"/>
                <a:ea typeface="Aptos"/>
                <a:cs typeface="Aptos"/>
              </a:rPr>
              <a:t>08</a:t>
            </a:r>
          </a:p>
        </p:txBody>
      </p:sp>
    </p:spTree>
    <p:extLst>
      <p:ext uri="{BB962C8B-B14F-4D97-AF65-F5344CB8AC3E}">
        <p14:creationId xmlns:p14="http://schemas.microsoft.com/office/powerpoint/2010/main" val="2780093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18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icker"/>
          <p:cNvSpPr txBox="1"/>
          <p:nvPr/>
        </p:nvSpPr>
        <p:spPr>
          <a:xfrm>
            <a:off x="685800" y="320040"/>
            <a:ext cx="6675120" cy="16158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050" b="1">
                <a:solidFill>
                  <a:srgbClr val="20D6E7"/>
                </a:solidFill>
                <a:latin typeface="Aptos"/>
              </a:rPr>
              <a:t>PRODUCT </a:t>
            </a:r>
            <a:r>
              <a:rPr lang="en-SG" sz="1050" b="1">
                <a:solidFill>
                  <a:srgbClr val="20D6E7"/>
                </a:solidFill>
                <a:latin typeface="Aptos"/>
              </a:rPr>
              <a:t>LISTING</a:t>
            </a:r>
            <a:endParaRPr sz="1050" b="1">
              <a:solidFill>
                <a:srgbClr val="20D6E7"/>
              </a:solidFill>
              <a:latin typeface="Aptos"/>
            </a:endParaRPr>
          </a:p>
        </p:txBody>
      </p:sp>
      <p:sp>
        <p:nvSpPr>
          <p:cNvPr id="3" name="headline"/>
          <p:cNvSpPr txBox="1"/>
          <p:nvPr/>
        </p:nvSpPr>
        <p:spPr>
          <a:xfrm>
            <a:off x="685800" y="649224"/>
            <a:ext cx="10469880" cy="39241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2550" b="1">
                <a:solidFill>
                  <a:srgbClr val="F4FBFF"/>
                </a:solidFill>
                <a:latin typeface="Aptos Display"/>
              </a:rPr>
              <a:t>Product listing for subsea buoyancy systems</a:t>
            </a:r>
            <a:endParaRPr sz="2550" b="1">
              <a:solidFill>
                <a:srgbClr val="F4FBFF"/>
              </a:solidFill>
              <a:latin typeface="Aptos Display"/>
            </a:endParaRPr>
          </a:p>
        </p:txBody>
      </p:sp>
      <p:sp>
        <p:nvSpPr>
          <p:cNvPr id="4" name="title-rule"/>
          <p:cNvSpPr/>
          <p:nvPr/>
        </p:nvSpPr>
        <p:spPr>
          <a:xfrm>
            <a:off x="685800" y="1536192"/>
            <a:ext cx="914400" cy="27432"/>
          </a:xfrm>
          <a:prstGeom prst="rect">
            <a:avLst/>
          </a:prstGeom>
          <a:solidFill>
            <a:srgbClr val="20D6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subhead"/>
          <p:cNvSpPr txBox="1"/>
          <p:nvPr/>
        </p:nvSpPr>
        <p:spPr>
          <a:xfrm>
            <a:off x="1810512" y="1591056"/>
            <a:ext cx="9326880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SG" sz="1200" b="0">
                <a:solidFill>
                  <a:srgbClr val="9BB5C7"/>
                </a:solidFill>
                <a:latin typeface="Aptos"/>
              </a:rPr>
              <a:t>Standard blocks, </a:t>
            </a:r>
            <a:r>
              <a:rPr sz="1200" b="0">
                <a:solidFill>
                  <a:srgbClr val="9BB5C7"/>
                </a:solidFill>
                <a:latin typeface="Aptos"/>
              </a:rPr>
              <a:t>machined </a:t>
            </a:r>
            <a:r>
              <a:rPr lang="en-US" sz="1200" b="0">
                <a:solidFill>
                  <a:srgbClr val="9BB5C7"/>
                </a:solidFill>
                <a:latin typeface="Aptos"/>
              </a:rPr>
              <a:t>modules, float balls, vehicle buoyancy </a:t>
            </a:r>
            <a:r>
              <a:rPr sz="1200" b="0">
                <a:solidFill>
                  <a:srgbClr val="9BB5C7"/>
                </a:solidFill>
                <a:latin typeface="Aptos"/>
              </a:rPr>
              <a:t>and </a:t>
            </a:r>
            <a:r>
              <a:rPr lang="en-SG" sz="1200" b="0">
                <a:solidFill>
                  <a:srgbClr val="9BB5C7"/>
                </a:solidFill>
                <a:latin typeface="Aptos"/>
              </a:rPr>
              <a:t>cable tooling</a:t>
            </a:r>
            <a:r>
              <a:rPr sz="1200" b="0">
                <a:solidFill>
                  <a:srgbClr val="9BB5C7"/>
                </a:solidFill>
                <a:latin typeface="Aptos"/>
              </a:rPr>
              <a:t>.</a:t>
            </a:r>
          </a:p>
        </p:txBody>
      </p:sp>
      <p:pic>
        <p:nvPicPr>
          <p:cNvPr id="6" name="product-image-1" descr="fit-product-image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2057400"/>
            <a:ext cx="3246120" cy="1261872"/>
          </a:xfrm>
          <a:prstGeom prst="rect">
            <a:avLst/>
          </a:prstGeom>
        </p:spPr>
      </p:pic>
      <p:sp>
        <p:nvSpPr>
          <p:cNvPr id="7" name="product-rule-1"/>
          <p:cNvSpPr/>
          <p:nvPr/>
        </p:nvSpPr>
        <p:spPr>
          <a:xfrm>
            <a:off x="685800" y="3447288"/>
            <a:ext cx="502920" cy="27432"/>
          </a:xfrm>
          <a:prstGeom prst="rect">
            <a:avLst/>
          </a:prstGeom>
          <a:solidFill>
            <a:srgbClr val="20D6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product-head-1"/>
          <p:cNvSpPr txBox="1"/>
          <p:nvPr/>
        </p:nvSpPr>
        <p:spPr>
          <a:xfrm>
            <a:off x="685800" y="3538728"/>
            <a:ext cx="3246120" cy="2377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300" b="1">
                <a:solidFill>
                  <a:srgbClr val="F4FBFF"/>
                </a:solidFill>
                <a:latin typeface="Aptos"/>
              </a:rPr>
              <a:t>STANDARD BLOCKS</a:t>
            </a:r>
          </a:p>
        </p:txBody>
      </p:sp>
      <p:sp>
        <p:nvSpPr>
          <p:cNvPr id="9" name="product-copy-1"/>
          <p:cNvSpPr txBox="1"/>
          <p:nvPr/>
        </p:nvSpPr>
        <p:spPr>
          <a:xfrm>
            <a:off x="685800" y="3822191"/>
            <a:ext cx="324612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50" b="0">
                <a:solidFill>
                  <a:srgbClr val="9BB5C7"/>
                </a:solidFill>
                <a:latin typeface="Aptos"/>
              </a:rPr>
              <a:t>Stock formats and density grades</a:t>
            </a:r>
          </a:p>
        </p:txBody>
      </p:sp>
      <p:pic>
        <p:nvPicPr>
          <p:cNvPr id="10" name="product-image-2" descr="fit-product-image-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8536" y="2057400"/>
            <a:ext cx="3246120" cy="1261872"/>
          </a:xfrm>
          <a:prstGeom prst="rect">
            <a:avLst/>
          </a:prstGeom>
        </p:spPr>
      </p:pic>
      <p:sp>
        <p:nvSpPr>
          <p:cNvPr id="11" name="product-rule-2"/>
          <p:cNvSpPr/>
          <p:nvPr/>
        </p:nvSpPr>
        <p:spPr>
          <a:xfrm>
            <a:off x="4288536" y="3447288"/>
            <a:ext cx="502920" cy="27432"/>
          </a:xfrm>
          <a:prstGeom prst="rect">
            <a:avLst/>
          </a:prstGeom>
          <a:solidFill>
            <a:srgbClr val="20D6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product-head-2"/>
          <p:cNvSpPr txBox="1"/>
          <p:nvPr/>
        </p:nvSpPr>
        <p:spPr>
          <a:xfrm>
            <a:off x="4288536" y="3538728"/>
            <a:ext cx="3246120" cy="2377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300" b="1">
                <a:solidFill>
                  <a:srgbClr val="F4FBFF"/>
                </a:solidFill>
                <a:latin typeface="Aptos"/>
              </a:rPr>
              <a:t>MACHINED MODULES</a:t>
            </a:r>
          </a:p>
        </p:txBody>
      </p:sp>
      <p:sp>
        <p:nvSpPr>
          <p:cNvPr id="13" name="product-copy-2"/>
          <p:cNvSpPr txBox="1"/>
          <p:nvPr/>
        </p:nvSpPr>
        <p:spPr>
          <a:xfrm>
            <a:off x="4288536" y="3822191"/>
            <a:ext cx="324612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50" b="0">
                <a:solidFill>
                  <a:srgbClr val="9BB5C7"/>
                </a:solidFill>
                <a:latin typeface="Aptos"/>
              </a:rPr>
              <a:t>CNC cavities, profiles and interfaces</a:t>
            </a:r>
          </a:p>
        </p:txBody>
      </p:sp>
      <p:pic>
        <p:nvPicPr>
          <p:cNvPr id="14" name="product-image-3" descr="fit-product-image-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91272" y="2057400"/>
            <a:ext cx="3246120" cy="1261872"/>
          </a:xfrm>
          <a:prstGeom prst="rect">
            <a:avLst/>
          </a:prstGeom>
        </p:spPr>
      </p:pic>
      <p:sp>
        <p:nvSpPr>
          <p:cNvPr id="15" name="product-rule-3"/>
          <p:cNvSpPr/>
          <p:nvPr/>
        </p:nvSpPr>
        <p:spPr>
          <a:xfrm>
            <a:off x="7891272" y="3447288"/>
            <a:ext cx="502920" cy="27432"/>
          </a:xfrm>
          <a:prstGeom prst="rect">
            <a:avLst/>
          </a:prstGeom>
          <a:solidFill>
            <a:srgbClr val="FFB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product-head-3"/>
          <p:cNvSpPr txBox="1"/>
          <p:nvPr/>
        </p:nvSpPr>
        <p:spPr>
          <a:xfrm>
            <a:off x="7891272" y="3538728"/>
            <a:ext cx="3246120" cy="2377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300" b="1">
                <a:solidFill>
                  <a:srgbClr val="F4FBFF"/>
                </a:solidFill>
                <a:latin typeface="Aptos"/>
              </a:rPr>
              <a:t>LARGE MODULES</a:t>
            </a:r>
          </a:p>
        </p:txBody>
      </p:sp>
      <p:sp>
        <p:nvSpPr>
          <p:cNvPr id="17" name="product-copy-3"/>
          <p:cNvSpPr txBox="1"/>
          <p:nvPr/>
        </p:nvSpPr>
        <p:spPr>
          <a:xfrm>
            <a:off x="7891272" y="3822191"/>
            <a:ext cx="324612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50" b="0">
                <a:solidFill>
                  <a:srgbClr val="9BB5C7"/>
                </a:solidFill>
                <a:latin typeface="Aptos"/>
              </a:rPr>
              <a:t>Vehicle and equipment buoyancy</a:t>
            </a:r>
          </a:p>
        </p:txBody>
      </p:sp>
      <p:pic>
        <p:nvPicPr>
          <p:cNvPr id="18" name="product-image-4" descr="fit-product-image-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800" y="4114800"/>
            <a:ext cx="3246120" cy="1261872"/>
          </a:xfrm>
          <a:prstGeom prst="rect">
            <a:avLst/>
          </a:prstGeom>
        </p:spPr>
      </p:pic>
      <p:sp>
        <p:nvSpPr>
          <p:cNvPr id="19" name="product-rule-4"/>
          <p:cNvSpPr/>
          <p:nvPr/>
        </p:nvSpPr>
        <p:spPr>
          <a:xfrm>
            <a:off x="685800" y="5504688"/>
            <a:ext cx="502920" cy="27432"/>
          </a:xfrm>
          <a:prstGeom prst="rect">
            <a:avLst/>
          </a:prstGeom>
          <a:solidFill>
            <a:srgbClr val="20D6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product-head-4"/>
          <p:cNvSpPr txBox="1"/>
          <p:nvPr/>
        </p:nvSpPr>
        <p:spPr>
          <a:xfrm>
            <a:off x="685800" y="5596128"/>
            <a:ext cx="3246120" cy="2377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300" b="1">
                <a:solidFill>
                  <a:srgbClr val="F4FBFF"/>
                </a:solidFill>
                <a:latin typeface="Aptos"/>
              </a:rPr>
              <a:t>FLOAT BALLS</a:t>
            </a:r>
          </a:p>
        </p:txBody>
      </p:sp>
      <p:sp>
        <p:nvSpPr>
          <p:cNvPr id="21" name="product-copy-4"/>
          <p:cNvSpPr txBox="1"/>
          <p:nvPr/>
        </p:nvSpPr>
        <p:spPr>
          <a:xfrm>
            <a:off x="685800" y="5879592"/>
            <a:ext cx="324612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50" b="0">
                <a:solidFill>
                  <a:srgbClr val="9BB5C7"/>
                </a:solidFill>
                <a:latin typeface="Aptos"/>
              </a:rPr>
              <a:t>Spherical buoyancy for deepwater systems</a:t>
            </a:r>
          </a:p>
        </p:txBody>
      </p:sp>
      <p:pic>
        <p:nvPicPr>
          <p:cNvPr id="22" name="product-image-5" descr="fit-product-image-5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8536" y="4114800"/>
            <a:ext cx="3246120" cy="1261872"/>
          </a:xfrm>
          <a:prstGeom prst="rect">
            <a:avLst/>
          </a:prstGeom>
        </p:spPr>
      </p:pic>
      <p:sp>
        <p:nvSpPr>
          <p:cNvPr id="23" name="product-rule-5"/>
          <p:cNvSpPr/>
          <p:nvPr/>
        </p:nvSpPr>
        <p:spPr>
          <a:xfrm>
            <a:off x="4288536" y="5504688"/>
            <a:ext cx="502920" cy="27432"/>
          </a:xfrm>
          <a:prstGeom prst="rect">
            <a:avLst/>
          </a:prstGeom>
          <a:solidFill>
            <a:srgbClr val="20D6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product-head-5"/>
          <p:cNvSpPr txBox="1"/>
          <p:nvPr/>
        </p:nvSpPr>
        <p:spPr>
          <a:xfrm>
            <a:off x="4288536" y="5596128"/>
            <a:ext cx="3246120" cy="2377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300" b="1">
                <a:solidFill>
                  <a:srgbClr val="F4FBFF"/>
                </a:solidFill>
                <a:latin typeface="Aptos"/>
              </a:rPr>
              <a:t>AUV BUOYANCY</a:t>
            </a:r>
          </a:p>
        </p:txBody>
      </p:sp>
      <p:sp>
        <p:nvSpPr>
          <p:cNvPr id="25" name="product-copy-5"/>
          <p:cNvSpPr txBox="1"/>
          <p:nvPr/>
        </p:nvSpPr>
        <p:spPr>
          <a:xfrm>
            <a:off x="4288536" y="5879592"/>
            <a:ext cx="324612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50" b="0">
                <a:solidFill>
                  <a:srgbClr val="9BB5C7"/>
                </a:solidFill>
                <a:latin typeface="Aptos"/>
              </a:rPr>
              <a:t>Hydrodynamic vehicle-specific forms</a:t>
            </a:r>
          </a:p>
        </p:txBody>
      </p:sp>
      <p:pic>
        <p:nvPicPr>
          <p:cNvPr id="26" name="product-image-6" descr="fit-product-image-6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91272" y="4114800"/>
            <a:ext cx="3246120" cy="1261872"/>
          </a:xfrm>
          <a:prstGeom prst="rect">
            <a:avLst/>
          </a:prstGeom>
        </p:spPr>
      </p:pic>
      <p:sp>
        <p:nvSpPr>
          <p:cNvPr id="27" name="product-rule-6"/>
          <p:cNvSpPr/>
          <p:nvPr/>
        </p:nvSpPr>
        <p:spPr>
          <a:xfrm>
            <a:off x="7891272" y="5504688"/>
            <a:ext cx="502920" cy="27432"/>
          </a:xfrm>
          <a:prstGeom prst="rect">
            <a:avLst/>
          </a:prstGeom>
          <a:solidFill>
            <a:srgbClr val="20D6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product-head-6"/>
          <p:cNvSpPr txBox="1"/>
          <p:nvPr/>
        </p:nvSpPr>
        <p:spPr>
          <a:xfrm>
            <a:off x="7891272" y="5596128"/>
            <a:ext cx="3246120" cy="2377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300" b="1">
                <a:solidFill>
                  <a:srgbClr val="F4FBFF"/>
                </a:solidFill>
                <a:latin typeface="Aptos"/>
              </a:rPr>
              <a:t>CABLE &amp; TOOLING</a:t>
            </a:r>
          </a:p>
        </p:txBody>
      </p:sp>
      <p:sp>
        <p:nvSpPr>
          <p:cNvPr id="29" name="product-copy-6"/>
          <p:cNvSpPr txBox="1"/>
          <p:nvPr/>
        </p:nvSpPr>
        <p:spPr>
          <a:xfrm>
            <a:off x="7891272" y="5879592"/>
            <a:ext cx="324612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50" b="0">
                <a:solidFill>
                  <a:srgbClr val="9BB5C7"/>
                </a:solidFill>
                <a:latin typeface="Aptos"/>
              </a:rPr>
              <a:t>Cable laying, trenching and infrastructure</a:t>
            </a:r>
          </a:p>
        </p:txBody>
      </p:sp>
      <p:sp>
        <p:nvSpPr>
          <p:cNvPr id="30" name="footer-rule"/>
          <p:cNvSpPr/>
          <p:nvPr/>
        </p:nvSpPr>
        <p:spPr>
          <a:xfrm>
            <a:off x="685800" y="6492240"/>
            <a:ext cx="10817352" cy="9144"/>
          </a:xfrm>
          <a:prstGeom prst="rect">
            <a:avLst/>
          </a:prstGeom>
          <a:solidFill>
            <a:srgbClr val="1E4A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footer-company"/>
          <p:cNvSpPr txBox="1"/>
          <p:nvPr/>
        </p:nvSpPr>
        <p:spPr>
          <a:xfrm>
            <a:off x="685800" y="6547104"/>
            <a:ext cx="4956048" cy="17373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750" b="1">
                <a:solidFill>
                  <a:srgbClr val="9BB5C7"/>
                </a:solidFill>
                <a:latin typeface="Aptos"/>
              </a:rPr>
              <a:t>SSAEPL  |  SUBSEA SALES AND ENGINEERING</a:t>
            </a:r>
          </a:p>
        </p:txBody>
      </p:sp>
      <p:sp>
        <p:nvSpPr>
          <p:cNvPr id="32" name="footer-source"/>
          <p:cNvSpPr txBox="1"/>
          <p:nvPr/>
        </p:nvSpPr>
        <p:spPr>
          <a:xfrm>
            <a:off x="5477256" y="6547104"/>
            <a:ext cx="5239512" cy="17373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/>
            <a:r>
              <a:rPr sz="675" b="0">
                <a:solidFill>
                  <a:srgbClr val="9BB5C7"/>
                </a:solidFill>
                <a:latin typeface="Aptos"/>
              </a:rPr>
              <a:t>Images: user-provided product overview; product-only crops</a:t>
            </a:r>
          </a:p>
        </p:txBody>
      </p:sp>
      <p:sp>
        <p:nvSpPr>
          <p:cNvPr id="33" name="page"/>
          <p:cNvSpPr txBox="1"/>
          <p:nvPr/>
        </p:nvSpPr>
        <p:spPr>
          <a:xfrm>
            <a:off x="10954512" y="6510528"/>
            <a:ext cx="548640" cy="19202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/>
            <a:r>
              <a:rPr sz="750" b="1">
                <a:solidFill>
                  <a:srgbClr val="20D6E7"/>
                </a:solidFill>
                <a:latin typeface="Aptos"/>
              </a:rPr>
              <a:t>09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18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icker"/>
          <p:cNvSpPr txBox="1"/>
          <p:nvPr/>
        </p:nvSpPr>
        <p:spPr>
          <a:xfrm>
            <a:off x="685800" y="320040"/>
            <a:ext cx="6675120" cy="16158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SG" sz="1050" b="1">
                <a:solidFill>
                  <a:srgbClr val="20D6E7"/>
                </a:solidFill>
                <a:latin typeface="Aptos"/>
              </a:rPr>
              <a:t>PRODUCT SPECIFICATIONS</a:t>
            </a:r>
            <a:endParaRPr sz="1050" b="1">
              <a:solidFill>
                <a:srgbClr val="20D6E7"/>
              </a:solidFill>
              <a:latin typeface="Aptos"/>
            </a:endParaRPr>
          </a:p>
        </p:txBody>
      </p:sp>
      <p:sp>
        <p:nvSpPr>
          <p:cNvPr id="3" name="headline"/>
          <p:cNvSpPr txBox="1"/>
          <p:nvPr/>
        </p:nvSpPr>
        <p:spPr>
          <a:xfrm>
            <a:off x="685800" y="649224"/>
            <a:ext cx="10469880" cy="39241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550" b="1">
                <a:solidFill>
                  <a:srgbClr val="F4FBFF"/>
                </a:solidFill>
                <a:latin typeface="Aptos Display"/>
              </a:rPr>
              <a:t>Representative </a:t>
            </a:r>
            <a:r>
              <a:rPr lang="en-SG" sz="2550" b="1">
                <a:solidFill>
                  <a:srgbClr val="F4FBFF"/>
                </a:solidFill>
                <a:latin typeface="Aptos Display"/>
              </a:rPr>
              <a:t>product specifications</a:t>
            </a:r>
            <a:endParaRPr sz="2550" b="1">
              <a:solidFill>
                <a:srgbClr val="F4FBFF"/>
              </a:solidFill>
              <a:latin typeface="Aptos Display"/>
            </a:endParaRPr>
          </a:p>
        </p:txBody>
      </p:sp>
      <p:sp>
        <p:nvSpPr>
          <p:cNvPr id="4" name="title-rule"/>
          <p:cNvSpPr/>
          <p:nvPr/>
        </p:nvSpPr>
        <p:spPr>
          <a:xfrm>
            <a:off x="685800" y="1536192"/>
            <a:ext cx="914400" cy="27432"/>
          </a:xfrm>
          <a:prstGeom prst="rect">
            <a:avLst/>
          </a:prstGeom>
          <a:solidFill>
            <a:srgbClr val="20D6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subhead"/>
          <p:cNvSpPr txBox="1"/>
          <p:nvPr/>
        </p:nvSpPr>
        <p:spPr>
          <a:xfrm>
            <a:off x="1810512" y="1591056"/>
            <a:ext cx="9326880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200" b="0">
                <a:solidFill>
                  <a:srgbClr val="9BB5C7"/>
                </a:solidFill>
                <a:latin typeface="Aptos"/>
              </a:rPr>
              <a:t>Typical </a:t>
            </a:r>
            <a:r>
              <a:rPr lang="en-US" sz="1200" b="0">
                <a:solidFill>
                  <a:srgbClr val="9BB5C7"/>
                </a:solidFill>
                <a:latin typeface="Aptos"/>
              </a:rPr>
              <a:t>density, dimensions and depth ranges </a:t>
            </a:r>
            <a:r>
              <a:rPr sz="1200" b="0">
                <a:solidFill>
                  <a:srgbClr val="9BB5C7"/>
                </a:solidFill>
                <a:latin typeface="Aptos"/>
              </a:rPr>
              <a:t>from the supplied </a:t>
            </a:r>
            <a:r>
              <a:rPr lang="en-SG" sz="1200" b="0">
                <a:solidFill>
                  <a:srgbClr val="9BB5C7"/>
                </a:solidFill>
                <a:latin typeface="Aptos"/>
              </a:rPr>
              <a:t>product </a:t>
            </a:r>
            <a:r>
              <a:rPr sz="1200" b="0">
                <a:solidFill>
                  <a:srgbClr val="9BB5C7"/>
                </a:solidFill>
                <a:latin typeface="Aptos"/>
              </a:rPr>
              <a:t>portfolio.</a:t>
            </a:r>
          </a:p>
        </p:txBody>
      </p:sp>
      <p:graphicFrame>
        <p:nvGraphicFramePr>
          <p:cNvPr id="6" name="technical-table"/>
          <p:cNvGraphicFramePr>
            <a:graphicFrameLocks noGrp="1"/>
          </p:cNvGraphicFramePr>
          <p:nvPr/>
        </p:nvGraphicFramePr>
        <p:xfrm>
          <a:off x="685800" y="2048256"/>
          <a:ext cx="10808208" cy="3794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8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87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89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801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7216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48056">
                <a:tc>
                  <a:txBody>
                    <a:bodyPr/>
                    <a:lstStyle/>
                    <a:p>
                      <a:pPr algn="l"/>
                      <a:r>
                        <a:rPr sz="1050" b="1">
                          <a:solidFill>
                            <a:srgbClr val="20D6E7"/>
                          </a:solidFill>
                          <a:latin typeface="Aptos"/>
                        </a:rPr>
                        <a:t>PRODUCT FORM</a:t>
                      </a:r>
                    </a:p>
                  </a:txBody>
                  <a:tcPr marR="73152" marB="36576" anchor="ctr">
                    <a:solidFill>
                      <a:srgbClr val="0A2435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1">
                          <a:solidFill>
                            <a:srgbClr val="20D6E7"/>
                          </a:solidFill>
                          <a:latin typeface="Aptos"/>
                        </a:rPr>
                        <a:t>DENSITY</a:t>
                      </a:r>
                    </a:p>
                  </a:txBody>
                  <a:tcPr marR="73152" marB="36576" anchor="ctr">
                    <a:solidFill>
                      <a:srgbClr val="0A2435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1">
                          <a:solidFill>
                            <a:srgbClr val="20D6E7"/>
                          </a:solidFill>
                          <a:latin typeface="Aptos"/>
                        </a:rPr>
                        <a:t>REPRESENTATIVE DIMENSIONS</a:t>
                      </a:r>
                    </a:p>
                  </a:txBody>
                  <a:tcPr marR="73152" marB="36576" anchor="ctr">
                    <a:solidFill>
                      <a:srgbClr val="0A2435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1">
                          <a:solidFill>
                            <a:srgbClr val="20D6E7"/>
                          </a:solidFill>
                          <a:latin typeface="Aptos"/>
                        </a:rPr>
                        <a:t>DEPTH</a:t>
                      </a:r>
                    </a:p>
                  </a:txBody>
                  <a:tcPr marR="73152" marB="36576" anchor="ctr">
                    <a:solidFill>
                      <a:srgbClr val="0A2435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1">
                          <a:solidFill>
                            <a:srgbClr val="20D6E7"/>
                          </a:solidFill>
                          <a:latin typeface="Aptos"/>
                        </a:rPr>
                        <a:t>TECHNICAL NOTES</a:t>
                      </a:r>
                    </a:p>
                  </a:txBody>
                  <a:tcPr marR="73152" marB="36576" anchor="ctr">
                    <a:solidFill>
                      <a:srgbClr val="0A243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7784">
                <a:tc>
                  <a:txBody>
                    <a:bodyPr/>
                    <a:lstStyle/>
                    <a:p>
                      <a:pPr algn="l"/>
                      <a:r>
                        <a:rPr sz="1150" b="1">
                          <a:solidFill>
                            <a:srgbClr val="F4FBFF"/>
                          </a:solidFill>
                          <a:latin typeface="Aptos"/>
                        </a:rPr>
                        <a:t>Standard blocks</a:t>
                      </a:r>
                    </a:p>
                  </a:txBody>
                  <a:tcPr marR="73152" marB="36576" anchor="ctr">
                    <a:solidFill>
                      <a:srgbClr val="08203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50" b="0">
                          <a:solidFill>
                            <a:srgbClr val="9BB5C7"/>
                          </a:solidFill>
                          <a:latin typeface="Aptos"/>
                        </a:rPr>
                        <a:t>0.36–0.58 g/cm³</a:t>
                      </a:r>
                    </a:p>
                  </a:txBody>
                  <a:tcPr marR="73152" marB="36576" anchor="ctr">
                    <a:solidFill>
                      <a:srgbClr val="08203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50" b="0">
                          <a:solidFill>
                            <a:srgbClr val="9BB5C7"/>
                          </a:solidFill>
                          <a:latin typeface="Aptos"/>
                        </a:rPr>
                        <a:t>320 × 320 × 100 mm</a:t>
                      </a:r>
                    </a:p>
                    <a:p>
                      <a:pPr algn="l"/>
                      <a:r>
                        <a:rPr sz="1150" b="0">
                          <a:solidFill>
                            <a:srgbClr val="9BB5C7"/>
                          </a:solidFill>
                          <a:latin typeface="Aptos"/>
                        </a:rPr>
                        <a:t>500 × 500 × 100 mm</a:t>
                      </a:r>
                    </a:p>
                  </a:txBody>
                  <a:tcPr marR="73152" marB="36576" anchor="ctr">
                    <a:solidFill>
                      <a:srgbClr val="08203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50" b="0">
                          <a:solidFill>
                            <a:srgbClr val="9BB5C7"/>
                          </a:solidFill>
                          <a:latin typeface="Aptos"/>
                        </a:rPr>
                        <a:t>300–6,000 m</a:t>
                      </a:r>
                    </a:p>
                  </a:txBody>
                  <a:tcPr marR="73152" marB="36576" anchor="ctr">
                    <a:solidFill>
                      <a:srgbClr val="08203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50" b="0">
                          <a:solidFill>
                            <a:srgbClr val="9BB5C7"/>
                          </a:solidFill>
                          <a:latin typeface="Aptos"/>
                        </a:rPr>
                        <a:t>CNC machinable; custom dimensions</a:t>
                      </a:r>
                    </a:p>
                  </a:txBody>
                  <a:tcPr marR="73152" marB="36576" anchor="ctr">
                    <a:solidFill>
                      <a:srgbClr val="08203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7784">
                <a:tc>
                  <a:txBody>
                    <a:bodyPr/>
                    <a:lstStyle/>
                    <a:p>
                      <a:pPr algn="l"/>
                      <a:r>
                        <a:rPr sz="1150" b="1">
                          <a:solidFill>
                            <a:srgbClr val="F4FBFF"/>
                          </a:solidFill>
                          <a:latin typeface="Aptos"/>
                        </a:rPr>
                        <a:t>Float balls</a:t>
                      </a:r>
                    </a:p>
                  </a:txBody>
                  <a:tcPr marR="73152" marB="36576" anchor="ctr">
                    <a:solidFill>
                      <a:srgbClr val="06182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50" b="0">
                          <a:solidFill>
                            <a:srgbClr val="9BB5C7"/>
                          </a:solidFill>
                          <a:latin typeface="Aptos"/>
                        </a:rPr>
                        <a:t>0.42–0.56 g/cm³</a:t>
                      </a:r>
                    </a:p>
                  </a:txBody>
                  <a:tcPr marR="73152" marB="36576" anchor="ctr">
                    <a:solidFill>
                      <a:srgbClr val="06182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50" b="0">
                          <a:solidFill>
                            <a:srgbClr val="9BB5C7"/>
                          </a:solidFill>
                          <a:latin typeface="Aptos"/>
                        </a:rPr>
                        <a:t>Ø200–Ø350 mm</a:t>
                      </a:r>
                    </a:p>
                  </a:txBody>
                  <a:tcPr marR="73152" marB="36576" anchor="ctr">
                    <a:solidFill>
                      <a:srgbClr val="06182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50" b="0">
                          <a:solidFill>
                            <a:srgbClr val="9BB5C7"/>
                          </a:solidFill>
                          <a:latin typeface="Aptos"/>
                        </a:rPr>
                        <a:t>1,500–5,000 m</a:t>
                      </a:r>
                    </a:p>
                  </a:txBody>
                  <a:tcPr marR="73152" marB="36576" anchor="ctr">
                    <a:solidFill>
                      <a:srgbClr val="06182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50" b="0">
                          <a:solidFill>
                            <a:srgbClr val="9BB5C7"/>
                          </a:solidFill>
                          <a:latin typeface="Aptos"/>
                        </a:rPr>
                        <a:t>Multiple density/depth combinations</a:t>
                      </a:r>
                    </a:p>
                  </a:txBody>
                  <a:tcPr marR="73152" marB="36576" anchor="ctr">
                    <a:solidFill>
                      <a:srgbClr val="0618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7784">
                <a:tc>
                  <a:txBody>
                    <a:bodyPr/>
                    <a:lstStyle/>
                    <a:p>
                      <a:pPr algn="l"/>
                      <a:r>
                        <a:rPr sz="1150" b="1">
                          <a:solidFill>
                            <a:srgbClr val="F4FBFF"/>
                          </a:solidFill>
                          <a:latin typeface="Aptos"/>
                        </a:rPr>
                        <a:t>ROV buoyancy</a:t>
                      </a:r>
                    </a:p>
                  </a:txBody>
                  <a:tcPr marR="73152" marB="36576" anchor="ctr">
                    <a:solidFill>
                      <a:srgbClr val="08203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50" b="0">
                          <a:solidFill>
                            <a:srgbClr val="9BB5C7"/>
                          </a:solidFill>
                          <a:latin typeface="Aptos"/>
                        </a:rPr>
                        <a:t>0.36–0.40 g/cm³</a:t>
                      </a:r>
                    </a:p>
                  </a:txBody>
                  <a:tcPr marR="73152" marB="36576" anchor="ctr">
                    <a:solidFill>
                      <a:srgbClr val="08203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50" b="0">
                          <a:solidFill>
                            <a:srgbClr val="9BB5C7"/>
                          </a:solidFill>
                          <a:latin typeface="Aptos"/>
                        </a:rPr>
                        <a:t>125 × 50 × 300 mm</a:t>
                      </a:r>
                    </a:p>
                    <a:p>
                      <a:pPr algn="l"/>
                      <a:r>
                        <a:rPr sz="1150" b="0">
                          <a:solidFill>
                            <a:srgbClr val="9BB5C7"/>
                          </a:solidFill>
                          <a:latin typeface="Aptos"/>
                        </a:rPr>
                        <a:t>700 × 630 × 10 mm</a:t>
                      </a:r>
                    </a:p>
                  </a:txBody>
                  <a:tcPr marR="73152" marB="36576" anchor="ctr">
                    <a:solidFill>
                      <a:srgbClr val="08203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50" b="0">
                          <a:solidFill>
                            <a:srgbClr val="9BB5C7"/>
                          </a:solidFill>
                          <a:latin typeface="Aptos"/>
                        </a:rPr>
                        <a:t>250–700 m</a:t>
                      </a:r>
                    </a:p>
                  </a:txBody>
                  <a:tcPr marR="73152" marB="36576" anchor="ctr">
                    <a:solidFill>
                      <a:srgbClr val="08203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50" b="0">
                          <a:solidFill>
                            <a:srgbClr val="9BB5C7"/>
                          </a:solidFill>
                          <a:latin typeface="Aptos"/>
                        </a:rPr>
                        <a:t>Custom vehicle and spare-part forms</a:t>
                      </a:r>
                    </a:p>
                  </a:txBody>
                  <a:tcPr marR="73152" marB="36576" anchor="ctr">
                    <a:solidFill>
                      <a:srgbClr val="08203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7784">
                <a:tc>
                  <a:txBody>
                    <a:bodyPr/>
                    <a:lstStyle/>
                    <a:p>
                      <a:pPr algn="l"/>
                      <a:r>
                        <a:rPr sz="1150" b="1">
                          <a:solidFill>
                            <a:srgbClr val="F4FBFF"/>
                          </a:solidFill>
                          <a:latin typeface="Aptos"/>
                        </a:rPr>
                        <a:t>AUV buoyancy</a:t>
                      </a:r>
                    </a:p>
                  </a:txBody>
                  <a:tcPr marR="73152" marB="36576" anchor="ctr">
                    <a:solidFill>
                      <a:srgbClr val="06182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50" b="0">
                          <a:solidFill>
                            <a:srgbClr val="9BB5C7"/>
                          </a:solidFill>
                          <a:latin typeface="Aptos"/>
                        </a:rPr>
                        <a:t>0.36–0.55 g/cm³</a:t>
                      </a:r>
                    </a:p>
                  </a:txBody>
                  <a:tcPr marR="73152" marB="36576" anchor="ctr">
                    <a:solidFill>
                      <a:srgbClr val="06182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50" b="0">
                          <a:solidFill>
                            <a:srgbClr val="9BB5C7"/>
                          </a:solidFill>
                          <a:latin typeface="Aptos"/>
                        </a:rPr>
                        <a:t>108 × 40 × 150 mm</a:t>
                      </a:r>
                    </a:p>
                    <a:p>
                      <a:pPr algn="l"/>
                      <a:r>
                        <a:rPr sz="1150" b="0">
                          <a:solidFill>
                            <a:srgbClr val="9BB5C7"/>
                          </a:solidFill>
                          <a:latin typeface="Aptos"/>
                        </a:rPr>
                        <a:t>300 × 300 × 100 mm</a:t>
                      </a:r>
                    </a:p>
                  </a:txBody>
                  <a:tcPr marR="73152" marB="36576" anchor="ctr">
                    <a:solidFill>
                      <a:srgbClr val="06182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50" b="0">
                          <a:solidFill>
                            <a:srgbClr val="9BB5C7"/>
                          </a:solidFill>
                          <a:latin typeface="Aptos"/>
                        </a:rPr>
                        <a:t>300–4,500 m</a:t>
                      </a:r>
                    </a:p>
                  </a:txBody>
                  <a:tcPr marR="73152" marB="36576" anchor="ctr">
                    <a:solidFill>
                      <a:srgbClr val="06182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50" b="0">
                          <a:solidFill>
                            <a:srgbClr val="9BB5C7"/>
                          </a:solidFill>
                          <a:latin typeface="Aptos"/>
                        </a:rPr>
                        <a:t>Hydrodynamic machining available</a:t>
                      </a:r>
                    </a:p>
                  </a:txBody>
                  <a:tcPr marR="73152" marB="36576" anchor="ctr">
                    <a:solidFill>
                      <a:srgbClr val="0618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7784">
                <a:tc>
                  <a:txBody>
                    <a:bodyPr/>
                    <a:lstStyle/>
                    <a:p>
                      <a:pPr algn="l"/>
                      <a:r>
                        <a:rPr sz="1150" b="1">
                          <a:solidFill>
                            <a:srgbClr val="F4FBFF"/>
                          </a:solidFill>
                          <a:latin typeface="Aptos"/>
                        </a:rPr>
                        <a:t>Cable / pipeline floats</a:t>
                      </a:r>
                    </a:p>
                  </a:txBody>
                  <a:tcPr marR="73152" marB="36576" anchor="ctr">
                    <a:solidFill>
                      <a:srgbClr val="08203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50" b="0">
                          <a:solidFill>
                            <a:srgbClr val="9BB5C7"/>
                          </a:solidFill>
                          <a:latin typeface="Aptos"/>
                        </a:rPr>
                        <a:t>0.40–0.51 g/cm³</a:t>
                      </a:r>
                    </a:p>
                  </a:txBody>
                  <a:tcPr marR="73152" marB="36576" anchor="ctr">
                    <a:solidFill>
                      <a:srgbClr val="08203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50" b="0">
                          <a:solidFill>
                            <a:srgbClr val="9BB5C7"/>
                          </a:solidFill>
                          <a:latin typeface="Aptos"/>
                        </a:rPr>
                        <a:t>Ø150 × 100 mm</a:t>
                      </a:r>
                    </a:p>
                    <a:p>
                      <a:pPr algn="l"/>
                      <a:r>
                        <a:rPr sz="1150" b="0">
                          <a:solidFill>
                            <a:srgbClr val="9BB5C7"/>
                          </a:solidFill>
                          <a:latin typeface="Aptos"/>
                        </a:rPr>
                        <a:t>Ø500 × 6,000 mm</a:t>
                      </a:r>
                    </a:p>
                  </a:txBody>
                  <a:tcPr marR="73152" marB="36576" anchor="ctr">
                    <a:solidFill>
                      <a:srgbClr val="08203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50" b="0">
                          <a:solidFill>
                            <a:srgbClr val="9BB5C7"/>
                          </a:solidFill>
                          <a:latin typeface="Aptos"/>
                        </a:rPr>
                        <a:t>700–3,000 m</a:t>
                      </a:r>
                    </a:p>
                  </a:txBody>
                  <a:tcPr marR="73152" marB="36576" anchor="ctr">
                    <a:solidFill>
                      <a:srgbClr val="08203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50" b="0">
                          <a:solidFill>
                            <a:srgbClr val="9BB5C7"/>
                          </a:solidFill>
                          <a:latin typeface="Aptos"/>
                        </a:rPr>
                        <a:t>Segmented or clamp-on configurations</a:t>
                      </a:r>
                    </a:p>
                  </a:txBody>
                  <a:tcPr marR="73152" marB="36576" anchor="ctr">
                    <a:solidFill>
                      <a:srgbClr val="08203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7784">
                <a:tc>
                  <a:txBody>
                    <a:bodyPr/>
                    <a:lstStyle/>
                    <a:p>
                      <a:pPr algn="l"/>
                      <a:r>
                        <a:rPr sz="1150" b="1">
                          <a:solidFill>
                            <a:srgbClr val="F4FBFF"/>
                          </a:solidFill>
                          <a:latin typeface="Aptos"/>
                        </a:rPr>
                        <a:t>Custom modules</a:t>
                      </a:r>
                    </a:p>
                  </a:txBody>
                  <a:tcPr marR="73152" marB="36576" anchor="ctr">
                    <a:solidFill>
                      <a:srgbClr val="06182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50" b="0">
                          <a:solidFill>
                            <a:srgbClr val="9BB5C7"/>
                          </a:solidFill>
                          <a:latin typeface="Aptos"/>
                        </a:rPr>
                        <a:t>Project-specific</a:t>
                      </a:r>
                    </a:p>
                  </a:txBody>
                  <a:tcPr marR="73152" marB="36576" anchor="ctr">
                    <a:solidFill>
                      <a:srgbClr val="06182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50" b="0">
                          <a:solidFill>
                            <a:srgbClr val="9BB5C7"/>
                          </a:solidFill>
                          <a:latin typeface="Aptos"/>
                        </a:rPr>
                        <a:t>Customized to installation envelope</a:t>
                      </a:r>
                    </a:p>
                  </a:txBody>
                  <a:tcPr marR="73152" marB="36576" anchor="ctr">
                    <a:solidFill>
                      <a:srgbClr val="06182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50" b="0">
                          <a:solidFill>
                            <a:srgbClr val="9BB5C7"/>
                          </a:solidFill>
                          <a:latin typeface="Aptos"/>
                        </a:rPr>
                        <a:t>300–6,000 m</a:t>
                      </a:r>
                    </a:p>
                  </a:txBody>
                  <a:tcPr marR="73152" marB="36576" anchor="ctr">
                    <a:solidFill>
                      <a:srgbClr val="06182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50" b="0">
                          <a:solidFill>
                            <a:srgbClr val="9BB5C7"/>
                          </a:solidFill>
                          <a:latin typeface="Aptos"/>
                        </a:rPr>
                        <a:t>Polyurea, polyurethane or protective paint</a:t>
                      </a:r>
                    </a:p>
                  </a:txBody>
                  <a:tcPr marR="73152" marB="36576" anchor="ctr">
                    <a:solidFill>
                      <a:srgbClr val="0618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7" name="technical-caveat"/>
          <p:cNvSpPr txBox="1"/>
          <p:nvPr/>
        </p:nvSpPr>
        <p:spPr>
          <a:xfrm>
            <a:off x="685800" y="5989320"/>
            <a:ext cx="10808208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950" b="0">
                <a:solidFill>
                  <a:srgbClr val="9BB5C7"/>
                </a:solidFill>
                <a:latin typeface="Aptos"/>
              </a:rPr>
              <a:t>Typical values are for reference only and are not guaranteed specifications. Confirm pressure rating, safety factor, water absorption and coating for the final geometry.</a:t>
            </a:r>
          </a:p>
        </p:txBody>
      </p:sp>
      <p:sp>
        <p:nvSpPr>
          <p:cNvPr id="8" name="footer-rule"/>
          <p:cNvSpPr/>
          <p:nvPr/>
        </p:nvSpPr>
        <p:spPr>
          <a:xfrm>
            <a:off x="685800" y="6492240"/>
            <a:ext cx="10817352" cy="9144"/>
          </a:xfrm>
          <a:prstGeom prst="rect">
            <a:avLst/>
          </a:prstGeom>
          <a:solidFill>
            <a:srgbClr val="1E4A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footer-company"/>
          <p:cNvSpPr txBox="1"/>
          <p:nvPr/>
        </p:nvSpPr>
        <p:spPr>
          <a:xfrm>
            <a:off x="685800" y="6547104"/>
            <a:ext cx="4956048" cy="17373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750" b="1">
                <a:solidFill>
                  <a:srgbClr val="9BB5C7"/>
                </a:solidFill>
                <a:latin typeface="Aptos"/>
              </a:rPr>
              <a:t>SSAEPL  |  SUBSEA SALES AND ENGINEERING</a:t>
            </a:r>
          </a:p>
        </p:txBody>
      </p:sp>
      <p:sp>
        <p:nvSpPr>
          <p:cNvPr id="10" name="footer-source"/>
          <p:cNvSpPr txBox="1"/>
          <p:nvPr/>
        </p:nvSpPr>
        <p:spPr>
          <a:xfrm>
            <a:off x="5477256" y="6547104"/>
            <a:ext cx="5239512" cy="17373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/>
            <a:r>
              <a:rPr sz="675" b="0">
                <a:solidFill>
                  <a:srgbClr val="9BB5C7"/>
                </a:solidFill>
                <a:latin typeface="Aptos"/>
              </a:rPr>
              <a:t>Source: user-provided company profile and product overview</a:t>
            </a:r>
          </a:p>
        </p:txBody>
      </p:sp>
      <p:sp>
        <p:nvSpPr>
          <p:cNvPr id="11" name="page"/>
          <p:cNvSpPr txBox="1"/>
          <p:nvPr/>
        </p:nvSpPr>
        <p:spPr>
          <a:xfrm>
            <a:off x="10954512" y="6510528"/>
            <a:ext cx="548640" cy="19202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/>
            <a:r>
              <a:rPr sz="750" b="1">
                <a:solidFill>
                  <a:srgbClr val="20D6E7"/>
                </a:solidFill>
                <a:latin typeface="Aptos"/>
              </a:rPr>
              <a:t>10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18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kicker">
            <a:extLst>
              <a:ext uri="{FF2B5EF4-FFF2-40B4-BE49-F238E27FC236}">
                <a16:creationId xmlns:a16="http://schemas.microsoft.com/office/drawing/2014/main" id="{360C10F7-E045-4030-A249-80F5D7F86375}"/>
              </a:ext>
            </a:extLst>
          </p:cNvPr>
          <p:cNvSpPr>
            <a:spLocks noGrp="1"/>
          </p:cNvSpPr>
          <p:nvPr/>
        </p:nvSpPr>
        <p:spPr>
          <a:xfrm>
            <a:off x="685800" y="323850"/>
            <a:ext cx="6667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050" b="1">
                <a:solidFill>
                  <a:srgbClr val="20D6E7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20D6E7"/>
                </a:solidFill>
                <a:latin typeface="Aptos"/>
                <a:ea typeface="Aptos"/>
                <a:cs typeface="Aptos"/>
              </a:rPr>
              <a:t>ENGINEERING SUPPORT</a:t>
            </a:r>
          </a:p>
        </p:txBody>
      </p:sp>
      <p:sp>
        <p:nvSpPr>
          <p:cNvPr id="2" name="headline">
            <a:extLst>
              <a:ext uri="{FF2B5EF4-FFF2-40B4-BE49-F238E27FC236}">
                <a16:creationId xmlns:a16="http://schemas.microsoft.com/office/drawing/2014/main" id="{8CA58177-CD2E-48B7-B570-4EB3066DBCCE}"/>
              </a:ext>
            </a:extLst>
          </p:cNvPr>
          <p:cNvSpPr>
            <a:spLocks noGrp="1"/>
          </p:cNvSpPr>
          <p:nvPr/>
        </p:nvSpPr>
        <p:spPr>
          <a:xfrm>
            <a:off x="685800" y="647700"/>
            <a:ext cx="10477500" cy="876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255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defRPr>
            </a:pPr>
            <a:r>
              <a:rPr sz="255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rPr>
              <a:t>SSAEPL supports the path from load case to delivered module</a:t>
            </a:r>
          </a:p>
        </p:txBody>
      </p:sp>
      <p:sp>
        <p:nvSpPr>
          <p:cNvPr id="3" name="rule-72-162">
            <a:extLst>
              <a:ext uri="{FF2B5EF4-FFF2-40B4-BE49-F238E27FC236}">
                <a16:creationId xmlns:a16="http://schemas.microsoft.com/office/drawing/2014/main" id="{0B12719F-925F-42CA-97E0-8C04288EF6E3}"/>
              </a:ext>
            </a:extLst>
          </p:cNvPr>
          <p:cNvSpPr>
            <a:spLocks noGrp="1"/>
          </p:cNvSpPr>
          <p:nvPr/>
        </p:nvSpPr>
        <p:spPr>
          <a:xfrm>
            <a:off x="685800" y="1543050"/>
            <a:ext cx="914400" cy="28575"/>
          </a:xfrm>
          <a:prstGeom prst="rect">
            <a:avLst/>
          </a:prstGeom>
          <a:solidFill>
            <a:srgbClr val="20D6E7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4" name="subhead">
            <a:extLst>
              <a:ext uri="{FF2B5EF4-FFF2-40B4-BE49-F238E27FC236}">
                <a16:creationId xmlns:a16="http://schemas.microsoft.com/office/drawing/2014/main" id="{A20C0966-97EB-4F05-8535-FD9D7504EF48}"/>
              </a:ext>
            </a:extLst>
          </p:cNvPr>
          <p:cNvSpPr>
            <a:spLocks noGrp="1"/>
          </p:cNvSpPr>
          <p:nvPr/>
        </p:nvSpPr>
        <p:spPr>
          <a:xfrm>
            <a:off x="1809750" y="1590675"/>
            <a:ext cx="93345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00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Bring the mission inputs; leave with a manufacturable buoyancy solution.</a:t>
            </a:r>
          </a:p>
        </p:txBody>
      </p:sp>
      <p:sp>
        <p:nvSpPr>
          <p:cNvPr id="5" name="wn0">
            <a:extLst>
              <a:ext uri="{FF2B5EF4-FFF2-40B4-BE49-F238E27FC236}">
                <a16:creationId xmlns:a16="http://schemas.microsoft.com/office/drawing/2014/main" id="{D610CE4E-8A18-4596-ADFB-96C5F8028DE5}"/>
              </a:ext>
            </a:extLst>
          </p:cNvPr>
          <p:cNvSpPr>
            <a:spLocks noGrp="1"/>
          </p:cNvSpPr>
          <p:nvPr/>
        </p:nvSpPr>
        <p:spPr>
          <a:xfrm>
            <a:off x="723900" y="2190750"/>
            <a:ext cx="876300" cy="5238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2850" b="1">
                <a:solidFill>
                  <a:srgbClr val="20D6E7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20D6E7"/>
                </a:solidFill>
                <a:latin typeface="Aptos Display"/>
                <a:ea typeface="Aptos Display"/>
                <a:cs typeface="Aptos Display"/>
              </a:rPr>
              <a:t>01</a:t>
            </a:r>
          </a:p>
        </p:txBody>
      </p:sp>
      <p:sp>
        <p:nvSpPr>
          <p:cNvPr id="6" name="rule-76-297">
            <a:extLst>
              <a:ext uri="{FF2B5EF4-FFF2-40B4-BE49-F238E27FC236}">
                <a16:creationId xmlns:a16="http://schemas.microsoft.com/office/drawing/2014/main" id="{D8F2D32C-5184-4FB1-9810-D985F80EADB0}"/>
              </a:ext>
            </a:extLst>
          </p:cNvPr>
          <p:cNvSpPr>
            <a:spLocks noGrp="1"/>
          </p:cNvSpPr>
          <p:nvPr/>
        </p:nvSpPr>
        <p:spPr>
          <a:xfrm>
            <a:off x="723900" y="2828925"/>
            <a:ext cx="2333625" cy="19050"/>
          </a:xfrm>
          <a:prstGeom prst="rect">
            <a:avLst/>
          </a:prstGeom>
          <a:solidFill>
            <a:srgbClr val="1E4A60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7" name="wh0">
            <a:extLst>
              <a:ext uri="{FF2B5EF4-FFF2-40B4-BE49-F238E27FC236}">
                <a16:creationId xmlns:a16="http://schemas.microsoft.com/office/drawing/2014/main" id="{DEE2CB6E-33D0-4DDC-8DD2-6B7CB371F5F9}"/>
              </a:ext>
            </a:extLst>
          </p:cNvPr>
          <p:cNvSpPr>
            <a:spLocks noGrp="1"/>
          </p:cNvSpPr>
          <p:nvPr/>
        </p:nvSpPr>
        <p:spPr>
          <a:xfrm>
            <a:off x="723900" y="3048000"/>
            <a:ext cx="233362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75" b="1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F4FBFF"/>
                </a:solidFill>
                <a:latin typeface="Aptos"/>
                <a:ea typeface="Aptos"/>
                <a:cs typeface="Aptos"/>
              </a:rPr>
              <a:t>DEFINE</a:t>
            </a:r>
          </a:p>
        </p:txBody>
      </p:sp>
      <p:sp>
        <p:nvSpPr>
          <p:cNvPr id="8" name="wc0">
            <a:extLst>
              <a:ext uri="{FF2B5EF4-FFF2-40B4-BE49-F238E27FC236}">
                <a16:creationId xmlns:a16="http://schemas.microsoft.com/office/drawing/2014/main" id="{414A6259-989E-4676-89BE-1A0250BC6B76}"/>
              </a:ext>
            </a:extLst>
          </p:cNvPr>
          <p:cNvSpPr>
            <a:spLocks noGrp="1"/>
          </p:cNvSpPr>
          <p:nvPr/>
        </p:nvSpPr>
        <p:spPr>
          <a:xfrm>
            <a:off x="723900" y="3429000"/>
            <a:ext cx="2333625" cy="876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75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Depth, buoyancy target, envelope and interfaces</a:t>
            </a:r>
          </a:p>
        </p:txBody>
      </p:sp>
      <p:sp>
        <p:nvSpPr>
          <p:cNvPr id="9" name="wn1">
            <a:extLst>
              <a:ext uri="{FF2B5EF4-FFF2-40B4-BE49-F238E27FC236}">
                <a16:creationId xmlns:a16="http://schemas.microsoft.com/office/drawing/2014/main" id="{D605738A-5E66-458D-A72D-DD95D0917B28}"/>
              </a:ext>
            </a:extLst>
          </p:cNvPr>
          <p:cNvSpPr>
            <a:spLocks noGrp="1"/>
          </p:cNvSpPr>
          <p:nvPr/>
        </p:nvSpPr>
        <p:spPr>
          <a:xfrm>
            <a:off x="3581400" y="2190750"/>
            <a:ext cx="876300" cy="5238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2850" b="1">
                <a:solidFill>
                  <a:srgbClr val="20D6E7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20D6E7"/>
                </a:solidFill>
                <a:latin typeface="Aptos Display"/>
                <a:ea typeface="Aptos Display"/>
                <a:cs typeface="Aptos Display"/>
              </a:rPr>
              <a:t>02</a:t>
            </a:r>
          </a:p>
        </p:txBody>
      </p:sp>
      <p:sp>
        <p:nvSpPr>
          <p:cNvPr id="10" name="rule-376-297">
            <a:extLst>
              <a:ext uri="{FF2B5EF4-FFF2-40B4-BE49-F238E27FC236}">
                <a16:creationId xmlns:a16="http://schemas.microsoft.com/office/drawing/2014/main" id="{323B43AE-CB2D-4001-A3D4-CD9D02E9B043}"/>
              </a:ext>
            </a:extLst>
          </p:cNvPr>
          <p:cNvSpPr>
            <a:spLocks noGrp="1"/>
          </p:cNvSpPr>
          <p:nvPr/>
        </p:nvSpPr>
        <p:spPr>
          <a:xfrm>
            <a:off x="3581400" y="2828925"/>
            <a:ext cx="2333625" cy="19050"/>
          </a:xfrm>
          <a:prstGeom prst="rect">
            <a:avLst/>
          </a:prstGeom>
          <a:solidFill>
            <a:srgbClr val="1E4A60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11" name="wh1">
            <a:extLst>
              <a:ext uri="{FF2B5EF4-FFF2-40B4-BE49-F238E27FC236}">
                <a16:creationId xmlns:a16="http://schemas.microsoft.com/office/drawing/2014/main" id="{A7C0CEE4-5CF9-4694-99F6-CA23ABEA6276}"/>
              </a:ext>
            </a:extLst>
          </p:cNvPr>
          <p:cNvSpPr>
            <a:spLocks noGrp="1"/>
          </p:cNvSpPr>
          <p:nvPr/>
        </p:nvSpPr>
        <p:spPr>
          <a:xfrm>
            <a:off x="3581400" y="3048000"/>
            <a:ext cx="233362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75" b="1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F4FBFF"/>
                </a:solidFill>
                <a:latin typeface="Aptos"/>
                <a:ea typeface="Aptos"/>
                <a:cs typeface="Aptos"/>
              </a:rPr>
              <a:t>SELECT</a:t>
            </a:r>
          </a:p>
        </p:txBody>
      </p:sp>
      <p:sp>
        <p:nvSpPr>
          <p:cNvPr id="12" name="wc1">
            <a:extLst>
              <a:ext uri="{FF2B5EF4-FFF2-40B4-BE49-F238E27FC236}">
                <a16:creationId xmlns:a16="http://schemas.microsoft.com/office/drawing/2014/main" id="{7BC693D1-1282-40CC-87F6-8304B7B49CB4}"/>
              </a:ext>
            </a:extLst>
          </p:cNvPr>
          <p:cNvSpPr>
            <a:spLocks noGrp="1"/>
          </p:cNvSpPr>
          <p:nvPr/>
        </p:nvSpPr>
        <p:spPr>
          <a:xfrm>
            <a:off x="3581400" y="3429000"/>
            <a:ext cx="2333625" cy="876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75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Material grade, safety margin and block format</a:t>
            </a:r>
          </a:p>
        </p:txBody>
      </p:sp>
      <p:sp>
        <p:nvSpPr>
          <p:cNvPr id="13" name="wn2">
            <a:extLst>
              <a:ext uri="{FF2B5EF4-FFF2-40B4-BE49-F238E27FC236}">
                <a16:creationId xmlns:a16="http://schemas.microsoft.com/office/drawing/2014/main" id="{C138138D-5389-4DC9-8887-CD6E3949701D}"/>
              </a:ext>
            </a:extLst>
          </p:cNvPr>
          <p:cNvSpPr>
            <a:spLocks noGrp="1"/>
          </p:cNvSpPr>
          <p:nvPr/>
        </p:nvSpPr>
        <p:spPr>
          <a:xfrm>
            <a:off x="6438900" y="2190750"/>
            <a:ext cx="876300" cy="5238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2850" b="1">
                <a:solidFill>
                  <a:srgbClr val="20D6E7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20D6E7"/>
                </a:solidFill>
                <a:latin typeface="Aptos Display"/>
                <a:ea typeface="Aptos Display"/>
                <a:cs typeface="Aptos Display"/>
              </a:rPr>
              <a:t>03</a:t>
            </a:r>
          </a:p>
        </p:txBody>
      </p:sp>
      <p:sp>
        <p:nvSpPr>
          <p:cNvPr id="14" name="rule-676-297">
            <a:extLst>
              <a:ext uri="{FF2B5EF4-FFF2-40B4-BE49-F238E27FC236}">
                <a16:creationId xmlns:a16="http://schemas.microsoft.com/office/drawing/2014/main" id="{0C20A6EB-446C-4572-8EDC-ED0E7C26BE31}"/>
              </a:ext>
            </a:extLst>
          </p:cNvPr>
          <p:cNvSpPr>
            <a:spLocks noGrp="1"/>
          </p:cNvSpPr>
          <p:nvPr/>
        </p:nvSpPr>
        <p:spPr>
          <a:xfrm>
            <a:off x="6438900" y="2828925"/>
            <a:ext cx="2333625" cy="19050"/>
          </a:xfrm>
          <a:prstGeom prst="rect">
            <a:avLst/>
          </a:prstGeom>
          <a:solidFill>
            <a:srgbClr val="1E4A60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15" name="wh2">
            <a:extLst>
              <a:ext uri="{FF2B5EF4-FFF2-40B4-BE49-F238E27FC236}">
                <a16:creationId xmlns:a16="http://schemas.microsoft.com/office/drawing/2014/main" id="{82AC1054-6E43-47DB-AF82-AD4324968B8C}"/>
              </a:ext>
            </a:extLst>
          </p:cNvPr>
          <p:cNvSpPr>
            <a:spLocks noGrp="1"/>
          </p:cNvSpPr>
          <p:nvPr/>
        </p:nvSpPr>
        <p:spPr>
          <a:xfrm>
            <a:off x="6438900" y="3048000"/>
            <a:ext cx="233362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75" b="1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F4FBFF"/>
                </a:solidFill>
                <a:latin typeface="Aptos"/>
                <a:ea typeface="Aptos"/>
                <a:cs typeface="Aptos"/>
              </a:rPr>
              <a:t>ENGINEER</a:t>
            </a:r>
          </a:p>
        </p:txBody>
      </p:sp>
      <p:sp>
        <p:nvSpPr>
          <p:cNvPr id="16" name="wc2">
            <a:extLst>
              <a:ext uri="{FF2B5EF4-FFF2-40B4-BE49-F238E27FC236}">
                <a16:creationId xmlns:a16="http://schemas.microsoft.com/office/drawing/2014/main" id="{53165037-ECCE-4AC4-922C-5724A7A64257}"/>
              </a:ext>
            </a:extLst>
          </p:cNvPr>
          <p:cNvSpPr>
            <a:spLocks noGrp="1"/>
          </p:cNvSpPr>
          <p:nvPr/>
        </p:nvSpPr>
        <p:spPr>
          <a:xfrm>
            <a:off x="6438900" y="3429000"/>
            <a:ext cx="2333625" cy="876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75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CNC geometry, inserts, coating and assembly</a:t>
            </a:r>
          </a:p>
        </p:txBody>
      </p:sp>
      <p:sp>
        <p:nvSpPr>
          <p:cNvPr id="17" name="wn3">
            <a:extLst>
              <a:ext uri="{FF2B5EF4-FFF2-40B4-BE49-F238E27FC236}">
                <a16:creationId xmlns:a16="http://schemas.microsoft.com/office/drawing/2014/main" id="{31355DEF-B528-465F-8C5A-CD3E9E5BBBF4}"/>
              </a:ext>
            </a:extLst>
          </p:cNvPr>
          <p:cNvSpPr>
            <a:spLocks noGrp="1"/>
          </p:cNvSpPr>
          <p:nvPr/>
        </p:nvSpPr>
        <p:spPr>
          <a:xfrm>
            <a:off x="9296400" y="2190750"/>
            <a:ext cx="876300" cy="5238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2850" b="1">
                <a:solidFill>
                  <a:srgbClr val="FFB84A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FFB84A"/>
                </a:solidFill>
                <a:latin typeface="Aptos Display"/>
                <a:ea typeface="Aptos Display"/>
                <a:cs typeface="Aptos Display"/>
              </a:rPr>
              <a:t>04</a:t>
            </a:r>
          </a:p>
        </p:txBody>
      </p:sp>
      <p:sp>
        <p:nvSpPr>
          <p:cNvPr id="18" name="rule-976-297">
            <a:extLst>
              <a:ext uri="{FF2B5EF4-FFF2-40B4-BE49-F238E27FC236}">
                <a16:creationId xmlns:a16="http://schemas.microsoft.com/office/drawing/2014/main" id="{5BEEEC62-84E3-4565-8A9B-82BB517E2F44}"/>
              </a:ext>
            </a:extLst>
          </p:cNvPr>
          <p:cNvSpPr>
            <a:spLocks noGrp="1"/>
          </p:cNvSpPr>
          <p:nvPr/>
        </p:nvSpPr>
        <p:spPr>
          <a:xfrm>
            <a:off x="9296400" y="2828925"/>
            <a:ext cx="2333625" cy="19050"/>
          </a:xfrm>
          <a:prstGeom prst="rect">
            <a:avLst/>
          </a:prstGeom>
          <a:solidFill>
            <a:srgbClr val="1E4A60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19" name="wh3">
            <a:extLst>
              <a:ext uri="{FF2B5EF4-FFF2-40B4-BE49-F238E27FC236}">
                <a16:creationId xmlns:a16="http://schemas.microsoft.com/office/drawing/2014/main" id="{AAFAEF36-92C0-4CBF-9A26-A08E0FDD7602}"/>
              </a:ext>
            </a:extLst>
          </p:cNvPr>
          <p:cNvSpPr>
            <a:spLocks noGrp="1"/>
          </p:cNvSpPr>
          <p:nvPr/>
        </p:nvSpPr>
        <p:spPr>
          <a:xfrm>
            <a:off x="9296400" y="3048000"/>
            <a:ext cx="233362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75" b="1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F4FBFF"/>
                </a:solidFill>
                <a:latin typeface="Aptos"/>
                <a:ea typeface="Aptos"/>
                <a:cs typeface="Aptos"/>
              </a:rPr>
              <a:t>DELIVER</a:t>
            </a:r>
          </a:p>
        </p:txBody>
      </p:sp>
      <p:sp>
        <p:nvSpPr>
          <p:cNvPr id="20" name="wc3">
            <a:extLst>
              <a:ext uri="{FF2B5EF4-FFF2-40B4-BE49-F238E27FC236}">
                <a16:creationId xmlns:a16="http://schemas.microsoft.com/office/drawing/2014/main" id="{744EFD1A-7F5B-4AE3-BE5F-68B3FEB5E595}"/>
              </a:ext>
            </a:extLst>
          </p:cNvPr>
          <p:cNvSpPr>
            <a:spLocks noGrp="1"/>
          </p:cNvSpPr>
          <p:nvPr/>
        </p:nvSpPr>
        <p:spPr>
          <a:xfrm>
            <a:off x="9296400" y="3429000"/>
            <a:ext cx="2333625" cy="876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75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Manufactured module with agreed inspection data</a:t>
            </a:r>
          </a:p>
        </p:txBody>
      </p:sp>
      <p:sp>
        <p:nvSpPr>
          <p:cNvPr id="21" name="rule-76-500">
            <a:extLst>
              <a:ext uri="{FF2B5EF4-FFF2-40B4-BE49-F238E27FC236}">
                <a16:creationId xmlns:a16="http://schemas.microsoft.com/office/drawing/2014/main" id="{90D1D16B-4AC1-45DE-9ACC-D6AEDB8E7306}"/>
              </a:ext>
            </a:extLst>
          </p:cNvPr>
          <p:cNvSpPr>
            <a:spLocks noGrp="1"/>
          </p:cNvSpPr>
          <p:nvPr/>
        </p:nvSpPr>
        <p:spPr>
          <a:xfrm>
            <a:off x="723900" y="4762500"/>
            <a:ext cx="10744200" cy="9525"/>
          </a:xfrm>
          <a:prstGeom prst="rect">
            <a:avLst/>
          </a:prstGeom>
          <a:solidFill>
            <a:srgbClr val="1E4A60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22" name="spec-title">
            <a:extLst>
              <a:ext uri="{FF2B5EF4-FFF2-40B4-BE49-F238E27FC236}">
                <a16:creationId xmlns:a16="http://schemas.microsoft.com/office/drawing/2014/main" id="{5142334B-EE14-4CCC-B501-5873EF649F78}"/>
              </a:ext>
            </a:extLst>
          </p:cNvPr>
          <p:cNvSpPr>
            <a:spLocks noGrp="1"/>
          </p:cNvSpPr>
          <p:nvPr/>
        </p:nvSpPr>
        <p:spPr>
          <a:xfrm>
            <a:off x="723900" y="5000625"/>
            <a:ext cx="36195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200" b="1">
                <a:solidFill>
                  <a:srgbClr val="20D6E7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20D6E7"/>
                </a:solidFill>
                <a:latin typeface="Aptos"/>
                <a:ea typeface="Aptos"/>
                <a:cs typeface="Aptos"/>
              </a:rPr>
              <a:t>START WITH THESE FIVE INPUTS</a:t>
            </a:r>
          </a:p>
        </p:txBody>
      </p:sp>
      <p:sp>
        <p:nvSpPr>
          <p:cNvPr id="23" name="inputdot0">
            <a:extLst>
              <a:ext uri="{FF2B5EF4-FFF2-40B4-BE49-F238E27FC236}">
                <a16:creationId xmlns:a16="http://schemas.microsoft.com/office/drawing/2014/main" id="{54C0A6BB-78DE-4CA8-8183-48479ECF4554}"/>
              </a:ext>
            </a:extLst>
          </p:cNvPr>
          <p:cNvSpPr>
            <a:spLocks noGrp="1"/>
          </p:cNvSpPr>
          <p:nvPr/>
        </p:nvSpPr>
        <p:spPr>
          <a:xfrm>
            <a:off x="723900" y="5524500"/>
            <a:ext cx="85725" cy="85725"/>
          </a:xfrm>
          <a:prstGeom prst="ellipse">
            <a:avLst/>
          </a:prstGeom>
          <a:solidFill>
            <a:srgbClr val="FFB84A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24" name="input0">
            <a:extLst>
              <a:ext uri="{FF2B5EF4-FFF2-40B4-BE49-F238E27FC236}">
                <a16:creationId xmlns:a16="http://schemas.microsoft.com/office/drawing/2014/main" id="{32B162C3-5A70-4F1C-A48D-537146DCF477}"/>
              </a:ext>
            </a:extLst>
          </p:cNvPr>
          <p:cNvSpPr>
            <a:spLocks noGrp="1"/>
          </p:cNvSpPr>
          <p:nvPr/>
        </p:nvSpPr>
        <p:spPr>
          <a:xfrm>
            <a:off x="904875" y="5429250"/>
            <a:ext cx="180975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125" b="1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F4FBFF"/>
                </a:solidFill>
                <a:latin typeface="Aptos"/>
                <a:ea typeface="Aptos"/>
                <a:cs typeface="Aptos"/>
              </a:rPr>
              <a:t>Operating depth</a:t>
            </a:r>
          </a:p>
        </p:txBody>
      </p:sp>
      <p:sp>
        <p:nvSpPr>
          <p:cNvPr id="25" name="inputdot1">
            <a:extLst>
              <a:ext uri="{FF2B5EF4-FFF2-40B4-BE49-F238E27FC236}">
                <a16:creationId xmlns:a16="http://schemas.microsoft.com/office/drawing/2014/main" id="{E8819619-05EC-4234-94E8-9AD25D75875D}"/>
              </a:ext>
            </a:extLst>
          </p:cNvPr>
          <p:cNvSpPr>
            <a:spLocks noGrp="1"/>
          </p:cNvSpPr>
          <p:nvPr/>
        </p:nvSpPr>
        <p:spPr>
          <a:xfrm>
            <a:off x="2867025" y="5524500"/>
            <a:ext cx="85725" cy="85725"/>
          </a:xfrm>
          <a:prstGeom prst="ellipse">
            <a:avLst/>
          </a:prstGeom>
          <a:solidFill>
            <a:srgbClr val="FFB84A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26" name="input1">
            <a:extLst>
              <a:ext uri="{FF2B5EF4-FFF2-40B4-BE49-F238E27FC236}">
                <a16:creationId xmlns:a16="http://schemas.microsoft.com/office/drawing/2014/main" id="{B29B07A3-805A-4E43-943F-C0A2ADF0CD08}"/>
              </a:ext>
            </a:extLst>
          </p:cNvPr>
          <p:cNvSpPr>
            <a:spLocks noGrp="1"/>
          </p:cNvSpPr>
          <p:nvPr/>
        </p:nvSpPr>
        <p:spPr>
          <a:xfrm>
            <a:off x="3048000" y="5429250"/>
            <a:ext cx="180975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125" b="1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F4FBFF"/>
                </a:solidFill>
                <a:latin typeface="Aptos"/>
                <a:ea typeface="Aptos"/>
                <a:cs typeface="Aptos"/>
              </a:rPr>
              <a:t>Required net buoyancy</a:t>
            </a:r>
          </a:p>
        </p:txBody>
      </p:sp>
      <p:sp>
        <p:nvSpPr>
          <p:cNvPr id="27" name="inputdot2">
            <a:extLst>
              <a:ext uri="{FF2B5EF4-FFF2-40B4-BE49-F238E27FC236}">
                <a16:creationId xmlns:a16="http://schemas.microsoft.com/office/drawing/2014/main" id="{55F9E750-6962-4C63-A566-4E5E6C799A96}"/>
              </a:ext>
            </a:extLst>
          </p:cNvPr>
          <p:cNvSpPr>
            <a:spLocks noGrp="1"/>
          </p:cNvSpPr>
          <p:nvPr/>
        </p:nvSpPr>
        <p:spPr>
          <a:xfrm>
            <a:off x="5010150" y="5524500"/>
            <a:ext cx="85725" cy="85725"/>
          </a:xfrm>
          <a:prstGeom prst="ellipse">
            <a:avLst/>
          </a:prstGeom>
          <a:solidFill>
            <a:srgbClr val="FFB84A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28" name="input2">
            <a:extLst>
              <a:ext uri="{FF2B5EF4-FFF2-40B4-BE49-F238E27FC236}">
                <a16:creationId xmlns:a16="http://schemas.microsoft.com/office/drawing/2014/main" id="{49026512-1F40-4EAE-AEB0-BDCBE53585A3}"/>
              </a:ext>
            </a:extLst>
          </p:cNvPr>
          <p:cNvSpPr>
            <a:spLocks noGrp="1"/>
          </p:cNvSpPr>
          <p:nvPr/>
        </p:nvSpPr>
        <p:spPr>
          <a:xfrm>
            <a:off x="5191125" y="5429250"/>
            <a:ext cx="180975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125" b="1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F4FBFF"/>
                </a:solidFill>
                <a:latin typeface="Aptos"/>
                <a:ea typeface="Aptos"/>
                <a:cs typeface="Aptos"/>
              </a:rPr>
              <a:t>Available envelope</a:t>
            </a:r>
          </a:p>
        </p:txBody>
      </p:sp>
      <p:sp>
        <p:nvSpPr>
          <p:cNvPr id="29" name="inputdot3">
            <a:extLst>
              <a:ext uri="{FF2B5EF4-FFF2-40B4-BE49-F238E27FC236}">
                <a16:creationId xmlns:a16="http://schemas.microsoft.com/office/drawing/2014/main" id="{DFC1E4AC-DB17-4FAD-BF05-C5C815A15B5A}"/>
              </a:ext>
            </a:extLst>
          </p:cNvPr>
          <p:cNvSpPr>
            <a:spLocks noGrp="1"/>
          </p:cNvSpPr>
          <p:nvPr/>
        </p:nvSpPr>
        <p:spPr>
          <a:xfrm>
            <a:off x="7153275" y="5524500"/>
            <a:ext cx="85725" cy="85725"/>
          </a:xfrm>
          <a:prstGeom prst="ellipse">
            <a:avLst/>
          </a:prstGeom>
          <a:solidFill>
            <a:srgbClr val="FFB84A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30" name="input3">
            <a:extLst>
              <a:ext uri="{FF2B5EF4-FFF2-40B4-BE49-F238E27FC236}">
                <a16:creationId xmlns:a16="http://schemas.microsoft.com/office/drawing/2014/main" id="{EC2003AB-8A4E-4CB5-A4EC-E2E42011E938}"/>
              </a:ext>
            </a:extLst>
          </p:cNvPr>
          <p:cNvSpPr>
            <a:spLocks noGrp="1"/>
          </p:cNvSpPr>
          <p:nvPr/>
        </p:nvSpPr>
        <p:spPr>
          <a:xfrm>
            <a:off x="7334250" y="5429250"/>
            <a:ext cx="180975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125" b="1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F4FBFF"/>
                </a:solidFill>
                <a:latin typeface="Aptos"/>
                <a:ea typeface="Aptos"/>
                <a:cs typeface="Aptos"/>
              </a:rPr>
              <a:t>Mechanical interfaces</a:t>
            </a:r>
          </a:p>
        </p:txBody>
      </p:sp>
      <p:sp>
        <p:nvSpPr>
          <p:cNvPr id="31" name="inputdot4">
            <a:extLst>
              <a:ext uri="{FF2B5EF4-FFF2-40B4-BE49-F238E27FC236}">
                <a16:creationId xmlns:a16="http://schemas.microsoft.com/office/drawing/2014/main" id="{03D9E8AB-06D3-4383-8438-65C4E2026704}"/>
              </a:ext>
            </a:extLst>
          </p:cNvPr>
          <p:cNvSpPr>
            <a:spLocks noGrp="1"/>
          </p:cNvSpPr>
          <p:nvPr/>
        </p:nvSpPr>
        <p:spPr>
          <a:xfrm>
            <a:off x="9296400" y="5524500"/>
            <a:ext cx="85725" cy="85725"/>
          </a:xfrm>
          <a:prstGeom prst="ellipse">
            <a:avLst/>
          </a:prstGeom>
          <a:solidFill>
            <a:srgbClr val="FFB84A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32" name="input4">
            <a:extLst>
              <a:ext uri="{FF2B5EF4-FFF2-40B4-BE49-F238E27FC236}">
                <a16:creationId xmlns:a16="http://schemas.microsoft.com/office/drawing/2014/main" id="{A16AEF18-43EA-46AE-8E4D-884EDC68B196}"/>
              </a:ext>
            </a:extLst>
          </p:cNvPr>
          <p:cNvSpPr>
            <a:spLocks noGrp="1"/>
          </p:cNvSpPr>
          <p:nvPr/>
        </p:nvSpPr>
        <p:spPr>
          <a:xfrm>
            <a:off x="9477375" y="5429250"/>
            <a:ext cx="180975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125" b="1">
                <a:solidFill>
                  <a:srgbClr val="F4FBFF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F4FBFF"/>
                </a:solidFill>
                <a:latin typeface="Aptos"/>
                <a:ea typeface="Aptos"/>
                <a:cs typeface="Aptos"/>
              </a:rPr>
              <a:t>Coating / environment</a:t>
            </a:r>
          </a:p>
        </p:txBody>
      </p:sp>
      <p:sp>
        <p:nvSpPr>
          <p:cNvPr id="33" name="rule-72-682">
            <a:extLst>
              <a:ext uri="{FF2B5EF4-FFF2-40B4-BE49-F238E27FC236}">
                <a16:creationId xmlns:a16="http://schemas.microsoft.com/office/drawing/2014/main" id="{2882566E-EBDF-47A0-84AB-5D08F41E3EB0}"/>
              </a:ext>
            </a:extLst>
          </p:cNvPr>
          <p:cNvSpPr>
            <a:spLocks noGrp="1"/>
          </p:cNvSpPr>
          <p:nvPr/>
        </p:nvSpPr>
        <p:spPr>
          <a:xfrm>
            <a:off x="685800" y="6496050"/>
            <a:ext cx="10820400" cy="9525"/>
          </a:xfrm>
          <a:prstGeom prst="rect">
            <a:avLst/>
          </a:prstGeom>
          <a:solidFill>
            <a:srgbClr val="1E4A60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34" name="footer-company">
            <a:extLst>
              <a:ext uri="{FF2B5EF4-FFF2-40B4-BE49-F238E27FC236}">
                <a16:creationId xmlns:a16="http://schemas.microsoft.com/office/drawing/2014/main" id="{42F6C1A8-4166-430E-924C-C2586CED62BD}"/>
              </a:ext>
            </a:extLst>
          </p:cNvPr>
          <p:cNvSpPr>
            <a:spLocks noGrp="1"/>
          </p:cNvSpPr>
          <p:nvPr/>
        </p:nvSpPr>
        <p:spPr>
          <a:xfrm>
            <a:off x="685800" y="6543675"/>
            <a:ext cx="49530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750" b="1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750" b="1">
                <a:solidFill>
                  <a:srgbClr val="9BB5C7"/>
                </a:solidFill>
                <a:latin typeface="Aptos"/>
                <a:ea typeface="Aptos"/>
                <a:cs typeface="Aptos"/>
              </a:rPr>
              <a:t>SSAEPL  |  SUBSEA SALES AND ENGINEERING</a:t>
            </a:r>
          </a:p>
        </p:txBody>
      </p:sp>
      <p:sp>
        <p:nvSpPr>
          <p:cNvPr id="35" name="footer-source">
            <a:extLst>
              <a:ext uri="{FF2B5EF4-FFF2-40B4-BE49-F238E27FC236}">
                <a16:creationId xmlns:a16="http://schemas.microsoft.com/office/drawing/2014/main" id="{6669C637-E443-45C5-BDDB-54DA9DAAC324}"/>
              </a:ext>
            </a:extLst>
          </p:cNvPr>
          <p:cNvSpPr>
            <a:spLocks noGrp="1"/>
          </p:cNvSpPr>
          <p:nvPr/>
        </p:nvSpPr>
        <p:spPr>
          <a:xfrm>
            <a:off x="5476875" y="6543675"/>
            <a:ext cx="52387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r">
              <a:defRPr sz="675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Engineering inputs derived from attached technical materials</a:t>
            </a:r>
          </a:p>
        </p:txBody>
      </p:sp>
      <p:sp>
        <p:nvSpPr>
          <p:cNvPr id="36" name="page">
            <a:extLst>
              <a:ext uri="{FF2B5EF4-FFF2-40B4-BE49-F238E27FC236}">
                <a16:creationId xmlns:a16="http://schemas.microsoft.com/office/drawing/2014/main" id="{E2F4CD4C-E80F-4505-9C95-2B7796AA8DE7}"/>
              </a:ext>
            </a:extLst>
          </p:cNvPr>
          <p:cNvSpPr>
            <a:spLocks noGrp="1"/>
          </p:cNvSpPr>
          <p:nvPr/>
        </p:nvSpPr>
        <p:spPr>
          <a:xfrm>
            <a:off x="10953750" y="6515100"/>
            <a:ext cx="55245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r">
              <a:defRPr sz="750" b="1">
                <a:solidFill>
                  <a:srgbClr val="20D6E7"/>
                </a:solidFill>
                <a:latin typeface="Aptos"/>
                <a:ea typeface="Aptos"/>
                <a:cs typeface="Aptos"/>
              </a:defRPr>
            </a:pPr>
            <a:r>
              <a:rPr lang="en-SG" sz="750" b="1">
                <a:solidFill>
                  <a:srgbClr val="20D6E7"/>
                </a:solidFill>
                <a:latin typeface="Aptos"/>
                <a:ea typeface="Aptos"/>
                <a:cs typeface="Aptos"/>
              </a:rPr>
              <a:t>11</a:t>
            </a:r>
            <a:endParaRPr sz="750" b="1">
              <a:solidFill>
                <a:srgbClr val="20D6E7"/>
              </a:solidFill>
              <a:latin typeface="Aptos"/>
              <a:ea typeface="Aptos"/>
              <a:cs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12175018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18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ule-92-96">
            <a:extLst>
              <a:ext uri="{FF2B5EF4-FFF2-40B4-BE49-F238E27FC236}">
                <a16:creationId xmlns:a16="http://schemas.microsoft.com/office/drawing/2014/main" id="{D27E4C5C-BDBD-45BE-885A-3F1EA37B190E}"/>
              </a:ext>
            </a:extLst>
          </p:cNvPr>
          <p:cNvSpPr>
            <a:spLocks noGrp="1"/>
          </p:cNvSpPr>
          <p:nvPr/>
        </p:nvSpPr>
        <p:spPr>
          <a:xfrm>
            <a:off x="876300" y="914400"/>
            <a:ext cx="952500" cy="38100"/>
          </a:xfrm>
          <a:prstGeom prst="rect">
            <a:avLst/>
          </a:prstGeom>
          <a:solidFill>
            <a:srgbClr val="20D6E7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2" name="close-title">
            <a:extLst>
              <a:ext uri="{FF2B5EF4-FFF2-40B4-BE49-F238E27FC236}">
                <a16:creationId xmlns:a16="http://schemas.microsoft.com/office/drawing/2014/main" id="{5330B10F-09A2-4994-9FD0-9DA89818E668}"/>
              </a:ext>
            </a:extLst>
          </p:cNvPr>
          <p:cNvSpPr>
            <a:spLocks noGrp="1"/>
          </p:cNvSpPr>
          <p:nvPr/>
        </p:nvSpPr>
        <p:spPr>
          <a:xfrm>
            <a:off x="876300" y="1381125"/>
            <a:ext cx="7239000" cy="1524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420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defRPr>
            </a:pPr>
            <a:r>
              <a:rPr sz="420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rPr>
              <a:t>Let’s engineer the right</a:t>
            </a:r>
          </a:p>
          <a:p>
            <a:pPr algn="l">
              <a:defRPr sz="420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defRPr>
            </a:pPr>
            <a:r>
              <a:rPr sz="420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rPr>
              <a:t>buoyancy system.</a:t>
            </a:r>
          </a:p>
        </p:txBody>
      </p:sp>
      <p:sp>
        <p:nvSpPr>
          <p:cNvPr id="3" name="close-copy">
            <a:extLst>
              <a:ext uri="{FF2B5EF4-FFF2-40B4-BE49-F238E27FC236}">
                <a16:creationId xmlns:a16="http://schemas.microsoft.com/office/drawing/2014/main" id="{CC57CC92-5F8F-4F38-8A89-27D9FBED3BD2}"/>
              </a:ext>
            </a:extLst>
          </p:cNvPr>
          <p:cNvSpPr>
            <a:spLocks noGrp="1"/>
          </p:cNvSpPr>
          <p:nvPr/>
        </p:nvSpPr>
        <p:spPr>
          <a:xfrm>
            <a:off x="876300" y="3571875"/>
            <a:ext cx="619125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1650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1650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Share the operating depth, required buoyancy, available geometry and interface constraints.</a:t>
            </a:r>
          </a:p>
        </p:txBody>
      </p:sp>
      <p:sp>
        <p:nvSpPr>
          <p:cNvPr id="4" name="contact-rule">
            <a:extLst>
              <a:ext uri="{FF2B5EF4-FFF2-40B4-BE49-F238E27FC236}">
                <a16:creationId xmlns:a16="http://schemas.microsoft.com/office/drawing/2014/main" id="{AF9BCEDC-3181-454D-A94C-AA7DCADD68BB}"/>
              </a:ext>
            </a:extLst>
          </p:cNvPr>
          <p:cNvSpPr>
            <a:spLocks noGrp="1"/>
          </p:cNvSpPr>
          <p:nvPr/>
        </p:nvSpPr>
        <p:spPr>
          <a:xfrm>
            <a:off x="876300" y="4400550"/>
            <a:ext cx="10439400" cy="19050"/>
          </a:xfrm>
          <a:prstGeom prst="rect">
            <a:avLst/>
          </a:prstGeom>
          <a:solidFill>
            <a:srgbClr val="1E4A60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5" name="contact-label">
            <a:extLst>
              <a:ext uri="{FF2B5EF4-FFF2-40B4-BE49-F238E27FC236}">
                <a16:creationId xmlns:a16="http://schemas.microsoft.com/office/drawing/2014/main" id="{C42A953D-7E10-40D5-9194-6CD0F02ED15A}"/>
              </a:ext>
            </a:extLst>
          </p:cNvPr>
          <p:cNvSpPr>
            <a:spLocks noGrp="1"/>
          </p:cNvSpPr>
          <p:nvPr/>
        </p:nvSpPr>
        <p:spPr>
          <a:xfrm>
            <a:off x="876300" y="4762500"/>
            <a:ext cx="45720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975" b="1">
                <a:solidFill>
                  <a:srgbClr val="20D6E7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0D6E7"/>
                </a:solidFill>
                <a:latin typeface="Aptos"/>
                <a:ea typeface="Aptos"/>
                <a:cs typeface="Aptos"/>
              </a:rPr>
              <a:t>TECHNICAL &amp; COMMERCIAL ENQUIRIES</a:t>
            </a:r>
          </a:p>
        </p:txBody>
      </p:sp>
      <p:sp>
        <p:nvSpPr>
          <p:cNvPr id="6" name="contact">
            <a:extLst>
              <a:ext uri="{FF2B5EF4-FFF2-40B4-BE49-F238E27FC236}">
                <a16:creationId xmlns:a16="http://schemas.microsoft.com/office/drawing/2014/main" id="{2C50EAB6-46DE-417F-AB87-82AB7A6029DE}"/>
              </a:ext>
            </a:extLst>
          </p:cNvPr>
          <p:cNvSpPr>
            <a:spLocks noGrp="1"/>
          </p:cNvSpPr>
          <p:nvPr/>
        </p:nvSpPr>
        <p:spPr>
          <a:xfrm>
            <a:off x="876300" y="5143500"/>
            <a:ext cx="809625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210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defRPr>
            </a:pPr>
            <a:r>
              <a:rPr sz="2100" b="1">
                <a:solidFill>
                  <a:srgbClr val="F4FBFF"/>
                </a:solidFill>
                <a:latin typeface="Aptos Display"/>
                <a:ea typeface="Aptos Display"/>
                <a:cs typeface="Aptos Display"/>
              </a:rPr>
              <a:t>Subsea Sales and Engineering Pte. Ltd.  |  SSAEPL</a:t>
            </a:r>
          </a:p>
        </p:txBody>
      </p:sp>
      <p:sp>
        <p:nvSpPr>
          <p:cNvPr id="7" name="manufacturer2">
            <a:extLst>
              <a:ext uri="{FF2B5EF4-FFF2-40B4-BE49-F238E27FC236}">
                <a16:creationId xmlns:a16="http://schemas.microsoft.com/office/drawing/2014/main" id="{2A30843B-C127-4E65-8375-4100CC1E86B3}"/>
              </a:ext>
            </a:extLst>
          </p:cNvPr>
          <p:cNvSpPr>
            <a:spLocks noGrp="1"/>
          </p:cNvSpPr>
          <p:nvPr/>
        </p:nvSpPr>
        <p:spPr>
          <a:xfrm>
            <a:off x="876300" y="5943600"/>
            <a:ext cx="80962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900" b="1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9BB5C7"/>
                </a:solidFill>
                <a:latin typeface="Aptos"/>
                <a:ea typeface="Aptos"/>
                <a:cs typeface="Aptos"/>
              </a:rPr>
              <a:t>MANUFACTURER OF SUBSEA SYNTACTIC-FOAM BUOYANCY SOLUTIONS</a:t>
            </a:r>
          </a:p>
        </p:txBody>
      </p:sp>
      <p:sp>
        <p:nvSpPr>
          <p:cNvPr id="8" name="rule-1080-118">
            <a:extLst>
              <a:ext uri="{FF2B5EF4-FFF2-40B4-BE49-F238E27FC236}">
                <a16:creationId xmlns:a16="http://schemas.microsoft.com/office/drawing/2014/main" id="{726CD7B1-394E-4B8A-A2A7-C3A50C028279}"/>
              </a:ext>
            </a:extLst>
          </p:cNvPr>
          <p:cNvSpPr>
            <a:spLocks noGrp="1"/>
          </p:cNvSpPr>
          <p:nvPr/>
        </p:nvSpPr>
        <p:spPr>
          <a:xfrm>
            <a:off x="10287000" y="1123950"/>
            <a:ext cx="28575" cy="4476750"/>
          </a:xfrm>
          <a:prstGeom prst="rect">
            <a:avLst/>
          </a:prstGeom>
          <a:solidFill>
            <a:srgbClr val="20D6E7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9" name="rule-1054-118">
            <a:extLst>
              <a:ext uri="{FF2B5EF4-FFF2-40B4-BE49-F238E27FC236}">
                <a16:creationId xmlns:a16="http://schemas.microsoft.com/office/drawing/2014/main" id="{75BEF2AA-AAA4-4884-839A-D69CA76A966D}"/>
              </a:ext>
            </a:extLst>
          </p:cNvPr>
          <p:cNvSpPr>
            <a:spLocks noGrp="1"/>
          </p:cNvSpPr>
          <p:nvPr/>
        </p:nvSpPr>
        <p:spPr>
          <a:xfrm>
            <a:off x="10039350" y="1123950"/>
            <a:ext cx="523875" cy="19050"/>
          </a:xfrm>
          <a:prstGeom prst="rect">
            <a:avLst/>
          </a:prstGeom>
          <a:solidFill>
            <a:srgbClr val="20D6E7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10" name="depth0">
            <a:extLst>
              <a:ext uri="{FF2B5EF4-FFF2-40B4-BE49-F238E27FC236}">
                <a16:creationId xmlns:a16="http://schemas.microsoft.com/office/drawing/2014/main" id="{565BAEA4-6B4C-45D3-80C8-94ED46064E5C}"/>
              </a:ext>
            </a:extLst>
          </p:cNvPr>
          <p:cNvSpPr>
            <a:spLocks noGrp="1"/>
          </p:cNvSpPr>
          <p:nvPr/>
        </p:nvSpPr>
        <p:spPr>
          <a:xfrm>
            <a:off x="9048750" y="1028700"/>
            <a:ext cx="8572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r">
              <a:defRPr sz="900" b="1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9BB5C7"/>
                </a:solidFill>
                <a:latin typeface="Aptos"/>
                <a:ea typeface="Aptos"/>
                <a:cs typeface="Aptos"/>
              </a:rPr>
              <a:t>SURFACE</a:t>
            </a:r>
          </a:p>
        </p:txBody>
      </p:sp>
      <p:sp>
        <p:nvSpPr>
          <p:cNvPr id="11" name="rule-1054-274">
            <a:extLst>
              <a:ext uri="{FF2B5EF4-FFF2-40B4-BE49-F238E27FC236}">
                <a16:creationId xmlns:a16="http://schemas.microsoft.com/office/drawing/2014/main" id="{54CAF026-6D0F-483A-925E-6CF49844720D}"/>
              </a:ext>
            </a:extLst>
          </p:cNvPr>
          <p:cNvSpPr>
            <a:spLocks noGrp="1"/>
          </p:cNvSpPr>
          <p:nvPr/>
        </p:nvSpPr>
        <p:spPr>
          <a:xfrm>
            <a:off x="10039350" y="2609850"/>
            <a:ext cx="523875" cy="19050"/>
          </a:xfrm>
          <a:prstGeom prst="rect">
            <a:avLst/>
          </a:prstGeom>
          <a:solidFill>
            <a:srgbClr val="20D6E7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12" name="depth1">
            <a:extLst>
              <a:ext uri="{FF2B5EF4-FFF2-40B4-BE49-F238E27FC236}">
                <a16:creationId xmlns:a16="http://schemas.microsoft.com/office/drawing/2014/main" id="{CC88CE35-5E98-4941-9482-BD804AB0A376}"/>
              </a:ext>
            </a:extLst>
          </p:cNvPr>
          <p:cNvSpPr>
            <a:spLocks noGrp="1"/>
          </p:cNvSpPr>
          <p:nvPr/>
        </p:nvSpPr>
        <p:spPr>
          <a:xfrm>
            <a:off x="9048750" y="2514600"/>
            <a:ext cx="8572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r">
              <a:defRPr sz="900" b="1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9BB5C7"/>
                </a:solidFill>
                <a:latin typeface="Aptos"/>
                <a:ea typeface="Aptos"/>
                <a:cs typeface="Aptos"/>
              </a:rPr>
              <a:t>1000 m</a:t>
            </a:r>
          </a:p>
        </p:txBody>
      </p:sp>
      <p:sp>
        <p:nvSpPr>
          <p:cNvPr id="13" name="rule-1054-430">
            <a:extLst>
              <a:ext uri="{FF2B5EF4-FFF2-40B4-BE49-F238E27FC236}">
                <a16:creationId xmlns:a16="http://schemas.microsoft.com/office/drawing/2014/main" id="{CB8CCB7E-4B35-452D-B2DD-CB54A0E28AA4}"/>
              </a:ext>
            </a:extLst>
          </p:cNvPr>
          <p:cNvSpPr>
            <a:spLocks noGrp="1"/>
          </p:cNvSpPr>
          <p:nvPr/>
        </p:nvSpPr>
        <p:spPr>
          <a:xfrm>
            <a:off x="10039350" y="4095750"/>
            <a:ext cx="523875" cy="19050"/>
          </a:xfrm>
          <a:prstGeom prst="rect">
            <a:avLst/>
          </a:prstGeom>
          <a:solidFill>
            <a:srgbClr val="20D6E7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14" name="depth2">
            <a:extLst>
              <a:ext uri="{FF2B5EF4-FFF2-40B4-BE49-F238E27FC236}">
                <a16:creationId xmlns:a16="http://schemas.microsoft.com/office/drawing/2014/main" id="{A94550F6-8A70-49EF-9B34-EC82D5BC27BA}"/>
              </a:ext>
            </a:extLst>
          </p:cNvPr>
          <p:cNvSpPr>
            <a:spLocks noGrp="1"/>
          </p:cNvSpPr>
          <p:nvPr/>
        </p:nvSpPr>
        <p:spPr>
          <a:xfrm>
            <a:off x="9048750" y="4000500"/>
            <a:ext cx="8572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r">
              <a:defRPr sz="900" b="1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9BB5C7"/>
                </a:solidFill>
                <a:latin typeface="Aptos"/>
                <a:ea typeface="Aptos"/>
                <a:cs typeface="Aptos"/>
              </a:rPr>
              <a:t>3000 m</a:t>
            </a:r>
          </a:p>
        </p:txBody>
      </p:sp>
      <p:sp>
        <p:nvSpPr>
          <p:cNvPr id="15" name="rule-1054-586">
            <a:extLst>
              <a:ext uri="{FF2B5EF4-FFF2-40B4-BE49-F238E27FC236}">
                <a16:creationId xmlns:a16="http://schemas.microsoft.com/office/drawing/2014/main" id="{072555F0-19AE-42DE-879C-4B8D4839CB23}"/>
              </a:ext>
            </a:extLst>
          </p:cNvPr>
          <p:cNvSpPr>
            <a:spLocks noGrp="1"/>
          </p:cNvSpPr>
          <p:nvPr/>
        </p:nvSpPr>
        <p:spPr>
          <a:xfrm>
            <a:off x="10039350" y="5581650"/>
            <a:ext cx="523875" cy="19050"/>
          </a:xfrm>
          <a:prstGeom prst="rect">
            <a:avLst/>
          </a:prstGeom>
          <a:solidFill>
            <a:srgbClr val="FFB84A"/>
          </a:solidFill>
          <a:ln w="0">
            <a:noFill/>
            <a:prstDash val="solid"/>
          </a:ln>
        </p:spPr>
        <p:txBody>
          <a:bodyPr/>
          <a:lstStyle/>
          <a:p>
            <a:endParaRPr lang="en-SG"/>
          </a:p>
        </p:txBody>
      </p:sp>
      <p:sp>
        <p:nvSpPr>
          <p:cNvPr id="16" name="depth3">
            <a:extLst>
              <a:ext uri="{FF2B5EF4-FFF2-40B4-BE49-F238E27FC236}">
                <a16:creationId xmlns:a16="http://schemas.microsoft.com/office/drawing/2014/main" id="{B2238B7A-AD73-45BB-B791-583EDBCAD57E}"/>
              </a:ext>
            </a:extLst>
          </p:cNvPr>
          <p:cNvSpPr>
            <a:spLocks noGrp="1"/>
          </p:cNvSpPr>
          <p:nvPr/>
        </p:nvSpPr>
        <p:spPr>
          <a:xfrm>
            <a:off x="9048750" y="5486400"/>
            <a:ext cx="8572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r">
              <a:defRPr sz="900" b="1">
                <a:solidFill>
                  <a:srgbClr val="FFB84A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FFB84A"/>
                </a:solidFill>
                <a:latin typeface="Aptos"/>
                <a:ea typeface="Aptos"/>
                <a:cs typeface="Aptos"/>
              </a:rPr>
              <a:t>6000 m</a:t>
            </a:r>
          </a:p>
        </p:txBody>
      </p:sp>
      <p:sp>
        <p:nvSpPr>
          <p:cNvPr id="17" name="closing-note">
            <a:extLst>
              <a:ext uri="{FF2B5EF4-FFF2-40B4-BE49-F238E27FC236}">
                <a16:creationId xmlns:a16="http://schemas.microsoft.com/office/drawing/2014/main" id="{B53B79FF-814D-4A38-8DB1-03B1D1B09D66}"/>
              </a:ext>
            </a:extLst>
          </p:cNvPr>
          <p:cNvSpPr>
            <a:spLocks noGrp="1"/>
          </p:cNvSpPr>
          <p:nvPr/>
        </p:nvSpPr>
        <p:spPr>
          <a:xfrm>
            <a:off x="876300" y="6334125"/>
            <a:ext cx="8763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 algn="l">
              <a:defRPr sz="750" b="0">
                <a:solidFill>
                  <a:srgbClr val="9BB5C7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9BB5C7"/>
                </a:solidFill>
                <a:latin typeface="Aptos"/>
                <a:ea typeface="Aptos"/>
                <a:cs typeface="Aptos"/>
              </a:rPr>
              <a:t>Custom module capability is project-specific; final design is subject to engineering review.</a:t>
            </a:r>
          </a:p>
        </p:txBody>
      </p:sp>
      <p:sp>
        <p:nvSpPr>
          <p:cNvPr id="19" name="contact-email"/>
          <p:cNvSpPr txBox="1"/>
          <p:nvPr/>
        </p:nvSpPr>
        <p:spPr>
          <a:xfrm>
            <a:off x="876300" y="5559552"/>
            <a:ext cx="809625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1400" b="1">
                <a:solidFill>
                  <a:srgbClr val="20D6E7"/>
                </a:solidFill>
                <a:latin typeface="Aptos"/>
              </a:rPr>
              <a:t>ENQUIRY@SSAEPL.COM</a:t>
            </a:r>
          </a:p>
        </p:txBody>
      </p:sp>
    </p:spTree>
    <p:extLst>
      <p:ext uri="{BB962C8B-B14F-4D97-AF65-F5344CB8AC3E}">
        <p14:creationId xmlns:p14="http://schemas.microsoft.com/office/powerpoint/2010/main" val="393038238"/>
      </p:ext>
    </p:extLst>
  </p:cSld>
  <p:clrMapOvr>
    <a:masterClrMapping/>
  </p:clrMapOvr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solidFill>
          <a:schemeClr val="dk1"/>
        </a:solidFill>
        <a:solidFill>
          <a:schemeClr val="accent1"/>
        </a:soli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1086</Words>
  <Application>Microsoft Office PowerPoint</Application>
  <PresentationFormat>Widescreen</PresentationFormat>
  <Paragraphs>239</Paragraphs>
  <Slides>12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Aptos</vt:lpstr>
      <vt:lpstr>Aptos Display</vt:lpstr>
      <vt:lpstr>ChatGPT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Microsoft</dc:creator>
  <cp:lastModifiedBy>Microsoft</cp:lastModifiedBy>
  <cp:revision>1</cp:revision>
  <dcterms:created xsi:type="dcterms:W3CDTF">2026-08-27T00:35:31Z</dcterms:created>
  <dcterms:modified xsi:type="dcterms:W3CDTF">2026-08-27T02:29:45Z</dcterms:modified>
</cp:coreProperties>
</file>